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8" r:id="rId2"/>
    <p:sldId id="259" r:id="rId3"/>
    <p:sldId id="260" r:id="rId4"/>
    <p:sldId id="334" r:id="rId5"/>
    <p:sldId id="335" r:id="rId6"/>
    <p:sldId id="337" r:id="rId7"/>
    <p:sldId id="338" r:id="rId8"/>
    <p:sldId id="339" r:id="rId9"/>
    <p:sldId id="340" r:id="rId10"/>
    <p:sldId id="341" r:id="rId11"/>
    <p:sldId id="336" r:id="rId12"/>
    <p:sldId id="342" r:id="rId13"/>
    <p:sldId id="343" r:id="rId14"/>
    <p:sldId id="344" r:id="rId15"/>
    <p:sldId id="345" r:id="rId16"/>
    <p:sldId id="333" r:id="rId1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LONA BLOKA" initials="I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Gaišs stils 3 - izcēlum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Gaišs stils 3 - izcēlum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81673" autoAdjust="0"/>
  </p:normalViewPr>
  <p:slideViewPr>
    <p:cSldViewPr>
      <p:cViewPr varScale="1">
        <p:scale>
          <a:sx n="59" d="100"/>
          <a:sy n="59" d="100"/>
        </p:scale>
        <p:origin x="-16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-2316" y="3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896B6-34A5-4810-B98B-BD75E966984F}" type="datetimeFigureOut">
              <a:rPr lang="lv-LV" smtClean="0"/>
              <a:t>02.08.2016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2F4C2-8C70-4901-BF7E-278AEB2FA5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3102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2B475-55EB-40FC-B6C0-29A4B9C51363}" type="datetimeFigureOut">
              <a:rPr lang="lv-LV" smtClean="0"/>
              <a:t>02.08.2016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1CE67-5988-4723-AB18-76B9F264C06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231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6094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Lietojot paroles/PIN kodus un/vai speciālu programmatūru, ierīces zādzības gadījumā tā</a:t>
            </a:r>
            <a:r>
              <a:rPr lang="lv-LV" baseline="0" dirty="0" smtClean="0"/>
              <a:t> nav izmantojama. Var izmantot arī speciālas ierīces, kas lietotāju atpazīst, piemēram, pēc pirkstu nospiedumiem vai acs varavīksnenes. Arī šajā gadījumā citi ierīci nevarēs izmantot.</a:t>
            </a:r>
          </a:p>
          <a:p>
            <a:r>
              <a:rPr lang="lv-LV" baseline="0" dirty="0" smtClean="0"/>
              <a:t>Jāparūpējas par telpu, kurā atrodas ierīces, drošību.</a:t>
            </a:r>
          </a:p>
          <a:p>
            <a:r>
              <a:rPr lang="lv-LV" dirty="0" smtClean="0"/>
              <a:t>Svarīgi lietot ierīces atbilstoši instrukcijām</a:t>
            </a:r>
            <a:r>
              <a:rPr lang="lv-LV" baseline="0" dirty="0" smtClean="0"/>
              <a:t> (ekspluatācijas noteikumiem).</a:t>
            </a:r>
          </a:p>
          <a:p>
            <a:r>
              <a:rPr lang="lv-LV" baseline="0" dirty="0" smtClean="0"/>
              <a:t>Ierīces nevajadzētu turēt atklātas uguns tuvumā, kā arī pasargāt ierīci no samirkšanas.</a:t>
            </a:r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7502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5518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Vispirms aicināt skolēnus nosaukt piemērus, pēc tam demonstrē slaida piemērus.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2555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Uzsvērt, ka dokuments sastāv no 2 lapām,</a:t>
            </a:r>
            <a:r>
              <a:rPr lang="lv-LV" baseline="0" dirty="0" smtClean="0"/>
              <a:t> jāizpilda abas.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7791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602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Atgādināt, ka, strādājot ar elektroierīcēm, vienmēr ir jāievēro drošības noteikumi. Ar drošības un</a:t>
            </a:r>
            <a:r>
              <a:rPr lang="lv-LV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iekšējās kārtības noteikumiem skolēni jau tika iepazīstināti iepriekšējā mācību gadā, tāpēc šī vingrinājuma mērķis ir noskaidrot, kādus noteikumus skolēni atceras.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4302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Atgādināt, ka, strādājot ar datoru, ir jāsēž pareizā pozā, kā arī jāievēro</a:t>
            </a:r>
            <a:r>
              <a:rPr lang="lv-LV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citi nosacījumi, lai nebojātu savu veselību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Ar pasākumiem veselības traucējumu mazināšanai</a:t>
            </a:r>
            <a:r>
              <a:rPr lang="lv-LV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skolēni jau tika iepazīstināti iepriekšējā mācību gadā, tāpēc šī vingrinājuma mērķis ir noskaidrot, kādus noteikumus skolēni atceras.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4302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Uzskaitītos</a:t>
            </a:r>
            <a:r>
              <a:rPr lang="lv-LV" baseline="0" dirty="0" smtClean="0"/>
              <a:t> noteikumus slaidā demonstrēt tikai pēc tam, kad grupas ir nosaukušas savus pierakstītos noteikumus. Demonstrējot, akcentēt tos noteikumus, ko skolēni nav nosaukuši.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6818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Uzskaitītos</a:t>
            </a:r>
            <a:r>
              <a:rPr lang="lv-LV" baseline="0" dirty="0" smtClean="0"/>
              <a:t> noteikumus slaidā demonstrēt tikai pēc tam, kad grupas ir nosaukušas savus pierakstītos noteikumus</a:t>
            </a:r>
            <a:r>
              <a:rPr lang="lv-LV" baseline="0" smtClean="0"/>
              <a:t>. 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3842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Uzskaitītos</a:t>
            </a:r>
            <a:r>
              <a:rPr lang="lv-LV" baseline="0" dirty="0" smtClean="0"/>
              <a:t> noteikumus slaidā demonstrēt tikai pēc tam, kad grupas ir nosaukušas savus pierakstītos noteikumus. Demonstrējot, akcentēt tos noteikumus, ko skolēni nav nosaukuši.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0178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Uzskaitītos</a:t>
            </a:r>
            <a:r>
              <a:rPr lang="lv-LV" baseline="0" dirty="0" smtClean="0"/>
              <a:t> noteikumus slaidā demonstrēt tikai pēc tam, kad grupas ir nosaukušas savus pierakstītos noteikumus. Demonstrējot, akcentēt tos noteikumus, ko skolēni nav nosaukuši.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4105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Uzskaitītos</a:t>
            </a:r>
            <a:r>
              <a:rPr lang="lv-LV" baseline="0" dirty="0" smtClean="0"/>
              <a:t> pasākumus slaidā demonstrēt tikai pēc tam, kad grupas ir nosaukušas savus pierakstītos pasākumus. Demonstrējot, akcentēt tos pasākumus, ko skolēni nav nosaukuši.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8476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Ar paroļu/PIN</a:t>
            </a:r>
            <a:r>
              <a:rPr lang="lv-LV" baseline="0" dirty="0" smtClean="0"/>
              <a:t> kodu palīdzību tiek pārbaudīts, vai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baseline="0" dirty="0" smtClean="0"/>
              <a:t>ierīci lieto tās īpašnieks;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baseline="0" dirty="0" smtClean="0"/>
              <a:t>interneta vietnē piesakās konta izveidotājs.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 baseline="0" dirty="0" smtClean="0"/>
              <a:t>Paroļu lietošana aizkavē iespēju piekļūt personas datiem, kurus kāds var izmantot ļaunprātīgi. Tāpēc svarīgi lietot sarežģītas paroles un neizpaust tās citiem.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1CE67-5988-4723-AB18-76B9F264C06C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506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1331640" y="1628800"/>
            <a:ext cx="6696744" cy="431329"/>
          </a:xfrm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11" name="Teksta vietturis 3"/>
          <p:cNvSpPr>
            <a:spLocks noGrp="1"/>
          </p:cNvSpPr>
          <p:nvPr>
            <p:ph type="body" sz="quarter" idx="11"/>
          </p:nvPr>
        </p:nvSpPr>
        <p:spPr>
          <a:xfrm>
            <a:off x="1331640" y="2132856"/>
            <a:ext cx="6696744" cy="576064"/>
          </a:xfrm>
        </p:spPr>
        <p:txBody>
          <a:bodyPr anchor="ctr"/>
          <a:lstStyle>
            <a:lvl1pPr marL="0" indent="0" algn="ctr">
              <a:buNone/>
              <a:defRPr sz="4000" b="1" baseline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12" name="Teksta vietturis 3"/>
          <p:cNvSpPr>
            <a:spLocks noGrp="1"/>
          </p:cNvSpPr>
          <p:nvPr>
            <p:ph type="body" sz="quarter" idx="12"/>
          </p:nvPr>
        </p:nvSpPr>
        <p:spPr>
          <a:xfrm>
            <a:off x="1331641" y="2781647"/>
            <a:ext cx="6696744" cy="431329"/>
          </a:xfr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483768" y="3472385"/>
            <a:ext cx="42484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Materiālu pārpublicēšanas</a:t>
            </a:r>
            <a:r>
              <a:rPr lang="lv-LV" sz="1300" baseline="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gadījumā likt atsauci uz </a:t>
            </a:r>
            <a:r>
              <a:rPr lang="lv-LV" sz="1300" baseline="0" dirty="0" err="1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Start</a:t>
            </a:r>
            <a:r>
              <a:rPr lang="lv-LV" sz="1300" baseline="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(IT) </a:t>
            </a:r>
            <a:endParaRPr lang="lv-LV" sz="1300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 marL="1143000" indent="-228600">
              <a:buClr>
                <a:schemeClr val="accent6">
                  <a:lumMod val="50000"/>
                </a:schemeClr>
              </a:buClr>
              <a:buFont typeface="Calibri" pitchFamily="34" charset="0"/>
              <a:buChar char="▪"/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EC48EC-EDB5-4FED-AFAF-3607ABDB39EF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88851"/>
            <a:ext cx="6984776" cy="96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4123184" cy="4713387"/>
          </a:xfrm>
        </p:spPr>
        <p:txBody>
          <a:bodyPr>
            <a:normAutofit/>
          </a:bodyPr>
          <a:lstStyle>
            <a:lvl1pPr marL="342900" indent="-342900"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 marL="1143000" indent="-228600">
              <a:buClr>
                <a:schemeClr val="accent6">
                  <a:lumMod val="50000"/>
                </a:schemeClr>
              </a:buClr>
              <a:buFont typeface="Calibri" pitchFamily="34" charset="0"/>
              <a:buChar char="▪"/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A722FD-D353-40A8-AF2E-6ED4E40914C0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88851"/>
            <a:ext cx="6984776" cy="96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  <a:endParaRPr lang="ru-RU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716016" y="1412776"/>
            <a:ext cx="4176464" cy="4713387"/>
          </a:xfrm>
        </p:spPr>
        <p:txBody>
          <a:bodyPr>
            <a:normAutofit/>
          </a:bodyPr>
          <a:lstStyle>
            <a:lvl1pPr marL="342900" indent="-342900"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 marL="1143000" indent="-228600">
              <a:buClr>
                <a:schemeClr val="accent6">
                  <a:lumMod val="50000"/>
                </a:schemeClr>
              </a:buClr>
              <a:buFont typeface="Calibri" pitchFamily="34" charset="0"/>
              <a:buChar char="▪"/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8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80000" cy="6858000"/>
          </a:xfrm>
          <a:solidFill>
            <a:schemeClr val="accent6">
              <a:lumMod val="50000"/>
            </a:schemeClr>
          </a:solidFill>
        </p:spPr>
        <p:txBody>
          <a:bodyPr vert="vert270" anchor="ctr"/>
          <a:lstStyle>
            <a:lvl1pPr algn="l">
              <a:tabLst>
                <a:tab pos="360000" algn="l"/>
              </a:tabLst>
              <a:defRPr sz="3200">
                <a:latin typeface="Calibri" pitchFamily="34" charset="0"/>
              </a:defRPr>
            </a:lvl1pPr>
          </a:lstStyle>
          <a:p>
            <a:r>
              <a:rPr lang="lv-LV" dirty="0" smtClean="0"/>
              <a:t>	Code sample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63998-7D9D-4945-8E39-CA3CC00370F0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222471" y="385590"/>
            <a:ext cx="7712075" cy="57625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latin typeface="Calibri" pitchFamily="34" charset="0"/>
              </a:defRPr>
            </a:lvl1pPr>
            <a:lvl2pPr marL="457200" indent="0">
              <a:buFontTx/>
              <a:buNone/>
              <a:defRPr sz="2600">
                <a:latin typeface="Calibri" pitchFamily="34" charset="0"/>
              </a:defRPr>
            </a:lvl2pPr>
            <a:lvl3pPr marL="914400" indent="0">
              <a:buFontTx/>
              <a:buNone/>
              <a:defRPr sz="2400">
                <a:latin typeface="Calibri" pitchFamily="34" charset="0"/>
              </a:defRPr>
            </a:lvl3pPr>
            <a:lvl4pPr marL="1371600" indent="0">
              <a:buFontTx/>
              <a:buNone/>
              <a:defRPr sz="2200">
                <a:latin typeface="Calibri" pitchFamily="34" charset="0"/>
              </a:defRPr>
            </a:lvl4pPr>
            <a:lvl5pPr marL="1828800" indent="0">
              <a:buFontTx/>
              <a:buNone/>
              <a:defRPr sz="2000">
                <a:latin typeface="Calibri" pitchFamily="34" charset="0"/>
              </a:defRPr>
            </a:lvl5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22471" y="644447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1200" dirty="0" smtClean="0"/>
              <a:t>Materiālu pārpublicēšanas gadījumā, likt atsauci uz Start (IT)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6769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lāgots izkārto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8851"/>
            <a:ext cx="7056784" cy="96388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4776-24A3-450F-AAE4-8EF1585A30BC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295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80000" cy="6858000"/>
          </a:xfrm>
          <a:solidFill>
            <a:schemeClr val="accent6">
              <a:lumMod val="50000"/>
            </a:schemeClr>
          </a:solidFill>
        </p:spPr>
        <p:txBody>
          <a:bodyPr vert="vert270" anchor="ctr"/>
          <a:lstStyle>
            <a:lvl1pPr algn="l">
              <a:tabLst>
                <a:tab pos="360000" algn="l"/>
              </a:tabLst>
              <a:defRPr sz="3200">
                <a:latin typeface="Calibri" pitchFamily="34" charset="0"/>
              </a:defRPr>
            </a:lvl1pPr>
          </a:lstStyle>
          <a:p>
            <a:r>
              <a:rPr lang="lv-LV" dirty="0" smtClean="0"/>
              <a:t>	Code sample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63998-7D9D-4945-8E39-CA3CC00370F0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1222471" y="644447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1200" dirty="0" smtClean="0"/>
              <a:t>Materiālu pārpublicēšanas gadījumā, likt atsauci uz Start (IT)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638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1" y="0"/>
            <a:ext cx="7812361" cy="115252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Verdana"/>
              <a:ea typeface="Verdana"/>
              <a:cs typeface="Verdana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88851"/>
            <a:ext cx="6912768" cy="96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  <a:endParaRPr lang="ru-R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12776"/>
            <a:ext cx="8382000" cy="47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lv-LV" smtClean="0"/>
              <a:t>Rediģēt šablona teksta stilus</a:t>
            </a:r>
          </a:p>
          <a:p>
            <a:pPr marL="342900" lvl="1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lv-LV" smtClean="0"/>
              <a:t>Otrais līmenis</a:t>
            </a:r>
          </a:p>
          <a:p>
            <a:pPr marL="342900" lvl="2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lv-LV" smtClean="0"/>
              <a:t>Trešais līmenis</a:t>
            </a:r>
          </a:p>
          <a:p>
            <a:pPr marL="342900" lvl="3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lv-LV" smtClean="0"/>
              <a:t>Ceturtais līmenis</a:t>
            </a:r>
          </a:p>
          <a:p>
            <a:pPr marL="342900" lvl="4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lv-LV" smtClean="0"/>
              <a:t>Piektais līmenis</a:t>
            </a: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6256" y="6479788"/>
            <a:ext cx="2133600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  <a:ea typeface="Verdana"/>
                <a:cs typeface="Verdana"/>
              </a:defRPr>
            </a:lvl1pPr>
          </a:lstStyle>
          <a:p>
            <a:fld id="{F7AF0B7D-F5C4-4EE8-A488-8F1705AECE0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2" name="Rectangle 1"/>
          <p:cNvSpPr/>
          <p:nvPr/>
        </p:nvSpPr>
        <p:spPr>
          <a:xfrm>
            <a:off x="226800" y="647998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1200" dirty="0" smtClean="0">
                <a:latin typeface="Calibri" panose="020F0502020204030204" pitchFamily="34" charset="0"/>
              </a:rPr>
              <a:t>Materiālu pārpublicēšanas gadījumā, likt atsauci uz Start (IT) </a:t>
            </a:r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0" r:id="rId3"/>
    <p:sldLayoutId id="2147483687" r:id="rId4"/>
    <p:sldLayoutId id="2147483689" r:id="rId5"/>
    <p:sldLayoutId id="2147483691" r:id="rId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libri" pitchFamily="34" charset="0"/>
          <a:ea typeface="Verdan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onsolas" charset="0"/>
          <a:ea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8"/>
        </a:buBlip>
        <a:defRPr lang="en-US" sz="3000" dirty="0" smtClean="0">
          <a:solidFill>
            <a:schemeClr val="tx1"/>
          </a:solidFill>
          <a:latin typeface="Calibri" pitchFamily="34" charset="0"/>
          <a:ea typeface="Verdana"/>
          <a:cs typeface="Verdana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lang="en-US" sz="2800" dirty="0" smtClean="0">
          <a:solidFill>
            <a:schemeClr val="tx1"/>
          </a:solidFill>
          <a:latin typeface="Calibri" pitchFamily="34" charset="0"/>
          <a:ea typeface="Verdana"/>
          <a:cs typeface="Verdan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9"/>
        </a:buBlip>
        <a:defRPr lang="en-US" sz="2600" dirty="0" smtClean="0">
          <a:solidFill>
            <a:schemeClr val="tx1"/>
          </a:solidFill>
          <a:latin typeface="Calibri" pitchFamily="34" charset="0"/>
          <a:ea typeface="Verdana"/>
          <a:cs typeface="Verdan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lang="en-US" sz="2400" dirty="0" smtClean="0">
          <a:solidFill>
            <a:schemeClr val="tx1"/>
          </a:solidFill>
          <a:latin typeface="Calibri" pitchFamily="34" charset="0"/>
          <a:ea typeface="Verdana"/>
          <a:cs typeface="Verdan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lang="ru-RU" sz="2300" dirty="0">
          <a:solidFill>
            <a:schemeClr val="tx1"/>
          </a:solidFill>
          <a:latin typeface="Calibri" pitchFamily="34" charset="0"/>
          <a:ea typeface="Verdana"/>
          <a:cs typeface="Verdan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Drošība un internets</a:t>
            </a:r>
            <a:endParaRPr lang="lv-LV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1259632" y="2132856"/>
            <a:ext cx="6840760" cy="576064"/>
          </a:xfrm>
        </p:spPr>
        <p:txBody>
          <a:bodyPr>
            <a:normAutofit fontScale="92500" lnSpcReduction="20000"/>
          </a:bodyPr>
          <a:lstStyle/>
          <a:p>
            <a:r>
              <a:rPr lang="lv-LV" dirty="0" smtClean="0"/>
              <a:t>DROŠĪBA UN VESELĪBA</a:t>
            </a:r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 smtClean="0"/>
              <a:t>5.01. stunda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8287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0" r="7725" b="2954"/>
          <a:stretch/>
        </p:blipFill>
        <p:spPr bwMode="auto">
          <a:xfrm>
            <a:off x="3011483" y="2276873"/>
            <a:ext cx="2652578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Virsrakst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Darba vietas iekārtojums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10</a:t>
            </a:fld>
            <a:endParaRPr lang="lv-LV" dirty="0"/>
          </a:p>
        </p:txBody>
      </p:sp>
      <p:sp>
        <p:nvSpPr>
          <p:cNvPr id="7" name="Taisnstūrveida remarka ar noapaļotiem stūriem 6"/>
          <p:cNvSpPr/>
          <p:nvPr/>
        </p:nvSpPr>
        <p:spPr>
          <a:xfrm>
            <a:off x="179512" y="1340321"/>
            <a:ext cx="3242141" cy="2376709"/>
          </a:xfrm>
          <a:prstGeom prst="wedgeRoundRectCallout">
            <a:avLst>
              <a:gd name="adj1" fmla="val 56356"/>
              <a:gd name="adj2" fmla="val 782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Monitors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bez </a:t>
            </a:r>
            <a:r>
              <a:rPr lang="lv-LV" sz="3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atspīdumiem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augšējā ekrāna mala acu līmenī </a:t>
            </a:r>
          </a:p>
        </p:txBody>
      </p:sp>
      <p:sp>
        <p:nvSpPr>
          <p:cNvPr id="8" name="Taisnstūrveida remarka ar noapaļotiem stūriem 7"/>
          <p:cNvSpPr/>
          <p:nvPr/>
        </p:nvSpPr>
        <p:spPr>
          <a:xfrm>
            <a:off x="5687072" y="4005064"/>
            <a:ext cx="3242141" cy="2376709"/>
          </a:xfrm>
          <a:prstGeom prst="wedgeRoundRectCallout">
            <a:avLst>
              <a:gd name="adj1" fmla="val -56459"/>
              <a:gd name="adj2" fmla="val -42121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Krēsls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ar atzveltni un regulējamu augstumu</a:t>
            </a:r>
          </a:p>
        </p:txBody>
      </p:sp>
      <p:sp>
        <p:nvSpPr>
          <p:cNvPr id="9" name="Taisnstūrveida remarka ar noapaļotiem stūriem 8"/>
          <p:cNvSpPr/>
          <p:nvPr/>
        </p:nvSpPr>
        <p:spPr>
          <a:xfrm>
            <a:off x="180020" y="4005063"/>
            <a:ext cx="3242141" cy="2376709"/>
          </a:xfrm>
          <a:prstGeom prst="wedgeRoundRectCallout">
            <a:avLst>
              <a:gd name="adj1" fmla="val 75653"/>
              <a:gd name="adj2" fmla="val -63045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Tastatūra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uz atsevišķa paliktņa, taisni priekšā</a:t>
            </a:r>
          </a:p>
        </p:txBody>
      </p:sp>
      <p:sp>
        <p:nvSpPr>
          <p:cNvPr id="10" name="Taisnstūrveida remarka ar noapaļotiem stūriem 9"/>
          <p:cNvSpPr/>
          <p:nvPr/>
        </p:nvSpPr>
        <p:spPr>
          <a:xfrm>
            <a:off x="5724128" y="1340323"/>
            <a:ext cx="3242141" cy="2376709"/>
          </a:xfrm>
          <a:prstGeom prst="wedgeRoundRectCallout">
            <a:avLst>
              <a:gd name="adj1" fmla="val -60417"/>
              <a:gd name="adj2" fmla="val 2031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Atpūta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ik pēc stundas – 15/20 min, vingrinājumi acīm, rokām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179512" y="1340325"/>
            <a:ext cx="8786757" cy="5041452"/>
            <a:chOff x="331912" y="1492721"/>
            <a:chExt cx="8786757" cy="5041452"/>
          </a:xfrm>
        </p:grpSpPr>
        <p:sp>
          <p:nvSpPr>
            <p:cNvPr id="11" name="Taisnstūrveida remarka ar noapaļotiem stūriem 10"/>
            <p:cNvSpPr/>
            <p:nvPr/>
          </p:nvSpPr>
          <p:spPr>
            <a:xfrm>
              <a:off x="331912" y="1492721"/>
              <a:ext cx="3242141" cy="2376709"/>
            </a:xfrm>
            <a:prstGeom prst="wedgeRoundRectCallout">
              <a:avLst>
                <a:gd name="adj1" fmla="val 56356"/>
                <a:gd name="adj2" fmla="val 7827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t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Monitors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bez </a:t>
              </a:r>
              <a:r>
                <a:rPr lang="lv-LV" sz="3000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atspīdumiem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, augšējā ekrāna mala acu līmenī </a:t>
              </a:r>
            </a:p>
          </p:txBody>
        </p:sp>
        <p:sp>
          <p:nvSpPr>
            <p:cNvPr id="12" name="Taisnstūrveida remarka ar noapaļotiem stūriem 11"/>
            <p:cNvSpPr/>
            <p:nvPr/>
          </p:nvSpPr>
          <p:spPr>
            <a:xfrm>
              <a:off x="5839472" y="4157464"/>
              <a:ext cx="3242141" cy="2376709"/>
            </a:xfrm>
            <a:prstGeom prst="wedgeRoundRectCallout">
              <a:avLst>
                <a:gd name="adj1" fmla="val -56459"/>
                <a:gd name="adj2" fmla="val -42121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t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Krēsls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ar atzveltni un regulējamu augstumu</a:t>
              </a:r>
            </a:p>
          </p:txBody>
        </p:sp>
        <p:sp>
          <p:nvSpPr>
            <p:cNvPr id="13" name="Taisnstūrveida remarka ar noapaļotiem stūriem 12"/>
            <p:cNvSpPr/>
            <p:nvPr/>
          </p:nvSpPr>
          <p:spPr>
            <a:xfrm>
              <a:off x="332420" y="4157463"/>
              <a:ext cx="3242141" cy="2376709"/>
            </a:xfrm>
            <a:prstGeom prst="wedgeRoundRectCallout">
              <a:avLst>
                <a:gd name="adj1" fmla="val 75653"/>
                <a:gd name="adj2" fmla="val -63045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t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Tastatūra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uz atsevišķa paliktņa, taisni priekšā</a:t>
              </a:r>
            </a:p>
          </p:txBody>
        </p:sp>
        <p:sp>
          <p:nvSpPr>
            <p:cNvPr id="14" name="Taisnstūrveida remarka ar noapaļotiem stūriem 13"/>
            <p:cNvSpPr/>
            <p:nvPr/>
          </p:nvSpPr>
          <p:spPr>
            <a:xfrm>
              <a:off x="5876528" y="1492723"/>
              <a:ext cx="3242141" cy="2376709"/>
            </a:xfrm>
            <a:prstGeom prst="wedgeRoundRectCallout">
              <a:avLst>
                <a:gd name="adj1" fmla="val -60417"/>
                <a:gd name="adj2" fmla="val 2031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t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Atpūta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</a:p>
            <a:p>
              <a:pPr algn="ctr"/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ik pēc stundas – 15/20 min, vingrinājumi acīm, rokām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391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Ierīču aizsardzība</a:t>
            </a:r>
          </a:p>
          <a:p>
            <a:r>
              <a:rPr lang="lv-LV" dirty="0" smtClean="0"/>
              <a:t>Pārbaude, vai lietotājam ir tiesības piekļūt noteiktiem datiem</a:t>
            </a:r>
          </a:p>
          <a:p>
            <a:r>
              <a:rPr lang="lv-LV" dirty="0" smtClean="0"/>
              <a:t>Personas datu aizsardzība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11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Paroļu un PIN kodu lietošana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5910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tura vietturis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Paroles/PIN kodi</a:t>
            </a:r>
          </a:p>
          <a:p>
            <a:r>
              <a:rPr lang="lv-LV" dirty="0" smtClean="0"/>
              <a:t>Speciālas ierīces un programmatūra</a:t>
            </a:r>
          </a:p>
          <a:p>
            <a:r>
              <a:rPr lang="lv-LV" dirty="0" smtClean="0"/>
              <a:t>Telpu drošība</a:t>
            </a:r>
          </a:p>
          <a:p>
            <a:r>
              <a:rPr lang="lv-LV" dirty="0" smtClean="0"/>
              <a:t>Ierīču pareiza lietošana</a:t>
            </a:r>
          </a:p>
          <a:p>
            <a:r>
              <a:rPr lang="lv-LV" dirty="0" smtClean="0"/>
              <a:t>Aizsargāšana no iespējas aizdegties vai samirkt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4776-24A3-450F-AAE4-8EF1585A30BC}" type="slidenum">
              <a:rPr lang="lv-LV" smtClean="0"/>
              <a:t>12</a:t>
            </a:fld>
            <a:endParaRPr lang="lv-LV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Ierīču fiziskā drošība</a:t>
            </a:r>
            <a:endParaRPr lang="lv-LV" dirty="0"/>
          </a:p>
        </p:txBody>
      </p:sp>
      <p:pic>
        <p:nvPicPr>
          <p:cNvPr id="1026" name="Picture 2" descr="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3102471" cy="187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09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Nostāties taisni</a:t>
            </a:r>
          </a:p>
          <a:p>
            <a:r>
              <a:rPr lang="lv-LV" dirty="0" smtClean="0"/>
              <a:t>Paskatīties uz augšu, uz leju (5 reizes)</a:t>
            </a:r>
          </a:p>
          <a:p>
            <a:r>
              <a:rPr lang="lv-LV" dirty="0" smtClean="0"/>
              <a:t>Strauji mirkšķināt acis (5 reizes)</a:t>
            </a:r>
          </a:p>
          <a:p>
            <a:r>
              <a:rPr lang="lv-LV" dirty="0" smtClean="0"/>
              <a:t>Savilkt pirkstus dūrēs un atlaist (5 reizes)</a:t>
            </a:r>
          </a:p>
          <a:p>
            <a:r>
              <a:rPr lang="lv-LV" dirty="0" smtClean="0"/>
              <a:t>Pielikt pirkstus pie pleciem</a:t>
            </a:r>
          </a:p>
          <a:p>
            <a:r>
              <a:rPr lang="lv-LV" dirty="0" smtClean="0"/>
              <a:t>Apļot rokas uz priekšu (3 reizes)</a:t>
            </a:r>
          </a:p>
          <a:p>
            <a:r>
              <a:rPr lang="lv-LV" dirty="0" smtClean="0"/>
              <a:t>Apļot rokas uz aizmuguri (3 reizes)</a:t>
            </a:r>
          </a:p>
          <a:p>
            <a:r>
              <a:rPr lang="lv-LV" dirty="0" smtClean="0"/>
              <a:t>Nolaist un izpurināt rokas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13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Dinamiskā pauze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6121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Datorikas stundas</a:t>
            </a:r>
          </a:p>
          <a:p>
            <a:r>
              <a:rPr lang="lv-LV" dirty="0" smtClean="0"/>
              <a:t>Informācijas meklēšana</a:t>
            </a:r>
          </a:p>
          <a:p>
            <a:r>
              <a:rPr lang="lv-LV" dirty="0" smtClean="0"/>
              <a:t>Mācību spēles u.c. materiāli</a:t>
            </a:r>
          </a:p>
          <a:p>
            <a:r>
              <a:rPr lang="lv-LV" dirty="0" smtClean="0"/>
              <a:t>Tiešsaistes mācību vides</a:t>
            </a:r>
          </a:p>
          <a:p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14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Interneta izmantošana mācību procesā</a:t>
            </a:r>
            <a:endParaRPr lang="lv-LV" dirty="0"/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068960"/>
            <a:ext cx="3232457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4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Atvērt </a:t>
            </a:r>
            <a:r>
              <a:rPr lang="lv-LV" sz="4000" dirty="0" err="1" smtClean="0"/>
              <a:t>startit.lv</a:t>
            </a:r>
            <a:r>
              <a:rPr lang="lv-LV" sz="4000" dirty="0" smtClean="0"/>
              <a:t>/datorika</a:t>
            </a:r>
          </a:p>
          <a:p>
            <a:r>
              <a:rPr lang="lv-LV" dirty="0" smtClean="0"/>
              <a:t>Pieteikties sistēmai</a:t>
            </a:r>
          </a:p>
          <a:p>
            <a:r>
              <a:rPr lang="lv-LV" dirty="0" smtClean="0"/>
              <a:t>Lejupielādēt </a:t>
            </a:r>
            <a:r>
              <a:rPr lang="lv-LV" dirty="0" smtClean="0"/>
              <a:t>datni </a:t>
            </a:r>
            <a:r>
              <a:rPr lang="lv-LV" i="1" dirty="0" smtClean="0"/>
              <a:t>5K_01_01_U2_Izdale.docx</a:t>
            </a:r>
            <a:endParaRPr lang="lv-LV" dirty="0"/>
          </a:p>
          <a:p>
            <a:r>
              <a:rPr lang="lv-LV" dirty="0" smtClean="0"/>
              <a:t>Izpildīt datnē prasīto</a:t>
            </a:r>
          </a:p>
          <a:p>
            <a:r>
              <a:rPr lang="lv-LV" dirty="0" smtClean="0"/>
              <a:t>Augšupielādēt rediģēto datni </a:t>
            </a:r>
            <a:r>
              <a:rPr lang="lv-LV" dirty="0" err="1" smtClean="0"/>
              <a:t>Start(it</a:t>
            </a:r>
            <a:r>
              <a:rPr lang="lv-LV" dirty="0" smtClean="0"/>
              <a:t>)</a:t>
            </a: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15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Patstāvīgais darbs </a:t>
            </a:r>
            <a:r>
              <a:rPr lang="lv-LV" i="1" dirty="0"/>
              <a:t>5K_01_01_U2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9077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304800" y="1412776"/>
            <a:ext cx="8587680" cy="5040560"/>
          </a:xfrm>
        </p:spPr>
        <p:txBody>
          <a:bodyPr>
            <a:normAutofit/>
          </a:bodyPr>
          <a:lstStyle/>
          <a:p>
            <a:pPr lvl="0"/>
            <a:r>
              <a:rPr lang="lv-LV" dirty="0"/>
              <a:t>Atvērt datni </a:t>
            </a:r>
            <a:r>
              <a:rPr lang="lv-LV" i="1" dirty="0"/>
              <a:t>5K_01_01_Noteikumi.docx</a:t>
            </a:r>
            <a:r>
              <a:rPr lang="lv-LV" dirty="0"/>
              <a:t>  un vēlreiz iepazīties ar drošības un iekšējās kārtības </a:t>
            </a:r>
            <a:r>
              <a:rPr lang="lv-LV" dirty="0" smtClean="0"/>
              <a:t>noteikumiem</a:t>
            </a:r>
            <a:endParaRPr lang="lv-LV" dirty="0"/>
          </a:p>
          <a:p>
            <a:pPr lvl="0"/>
            <a:r>
              <a:rPr lang="lv-LV" dirty="0" smtClean="0"/>
              <a:t>Sameklēt vēl </a:t>
            </a:r>
            <a:r>
              <a:rPr lang="lv-LV" dirty="0"/>
              <a:t>kādu, noteikumos neminētu, drošības pasākumu, kas jāievēro, strādājot ar </a:t>
            </a:r>
            <a:r>
              <a:rPr lang="lv-LV" dirty="0" smtClean="0"/>
              <a:t>datoru</a:t>
            </a:r>
            <a:endParaRPr lang="lv-LV" dirty="0"/>
          </a:p>
          <a:p>
            <a:pPr lvl="0"/>
            <a:r>
              <a:rPr lang="lv-LV" dirty="0"/>
              <a:t>Atrasto pasākumu nosūtīt skolotājam, </a:t>
            </a:r>
            <a:r>
              <a:rPr lang="lv-LV" dirty="0" smtClean="0"/>
              <a:t>izmantojot</a:t>
            </a:r>
            <a:br>
              <a:rPr lang="lv-LV" dirty="0" smtClean="0"/>
            </a:br>
            <a:r>
              <a:rPr lang="lv-LV" dirty="0" smtClean="0"/>
              <a:t>e-klases pastu</a:t>
            </a:r>
            <a:endParaRPr lang="lv-LV" dirty="0"/>
          </a:p>
          <a:p>
            <a:pPr marL="514350" indent="-514350">
              <a:buFont typeface="+mj-lt"/>
              <a:buAutoNum type="arabicPeriod"/>
            </a:pP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16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Mājas darbs – </a:t>
            </a:r>
            <a:r>
              <a:rPr lang="lv-LV" i="1" dirty="0" smtClean="0"/>
              <a:t>5K_01_01_U3</a:t>
            </a:r>
            <a:endParaRPr lang="lv-LV" i="1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484156"/>
            <a:ext cx="2774082" cy="193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Nostiprināt zināšanas par </a:t>
            </a:r>
            <a:r>
              <a:rPr lang="lv-LV" dirty="0" smtClean="0"/>
              <a:t>drošības </a:t>
            </a:r>
            <a:r>
              <a:rPr lang="lv-LV" dirty="0"/>
              <a:t>noteikumiem darbā ar programmvadāmām ierīcēm</a:t>
            </a:r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2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Stundas mērķis</a:t>
            </a:r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564904"/>
            <a:ext cx="5870426" cy="391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5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/>
              <a:t>Atkārtot drošības un iekšējās kārtības noteikumus </a:t>
            </a:r>
            <a:r>
              <a:rPr lang="lv-LV" dirty="0" err="1"/>
              <a:t>datorkabinetā</a:t>
            </a:r>
            <a:r>
              <a:rPr lang="lv-LV" dirty="0"/>
              <a:t> un darbā ar programmvadāmām </a:t>
            </a:r>
            <a:r>
              <a:rPr lang="lv-LV" dirty="0" smtClean="0"/>
              <a:t>ierīcēm</a:t>
            </a:r>
            <a:endParaRPr lang="lv-LV" dirty="0"/>
          </a:p>
          <a:p>
            <a:pPr lvl="0"/>
            <a:r>
              <a:rPr lang="lv-LV" dirty="0"/>
              <a:t>Nostiprināt zināšanas par veselīgas darba vides </a:t>
            </a:r>
            <a:r>
              <a:rPr lang="lv-LV" dirty="0" smtClean="0"/>
              <a:t>nosacījumiem</a:t>
            </a:r>
            <a:endParaRPr lang="lv-LV" dirty="0"/>
          </a:p>
          <a:p>
            <a:pPr lvl="0"/>
            <a:r>
              <a:rPr lang="lv-LV" dirty="0"/>
              <a:t>Iepazīties ar ierīču fizikās drošības nodrošināšanas </a:t>
            </a:r>
            <a:r>
              <a:rPr lang="lv-LV" dirty="0" smtClean="0"/>
              <a:t>veidiem</a:t>
            </a:r>
          </a:p>
          <a:p>
            <a:pPr lvl="0"/>
            <a:r>
              <a:rPr lang="lv-LV" dirty="0" smtClean="0"/>
              <a:t>Nostiprināt prasmes izmantot </a:t>
            </a:r>
            <a:r>
              <a:rPr lang="lv-LV" dirty="0" err="1" smtClean="0"/>
              <a:t>Start(IT</a:t>
            </a:r>
            <a:r>
              <a:rPr lang="lv-LV" dirty="0" smtClean="0"/>
              <a:t>) mācību vidi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3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Stundas uzdevumi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6789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Grupā apspriesties, kādus drošības un iekšējās kārtības noteikumus </a:t>
            </a:r>
            <a:r>
              <a:rPr lang="lv-LV" dirty="0" err="1" smtClean="0"/>
              <a:t>datorkabinetā</a:t>
            </a:r>
            <a:r>
              <a:rPr lang="lv-LV" dirty="0" smtClean="0"/>
              <a:t> atceraties</a:t>
            </a:r>
          </a:p>
          <a:p>
            <a:r>
              <a:rPr lang="lv-LV" dirty="0" smtClean="0"/>
              <a:t>Atbilstoši piedāvātajam iedalījumam ierakstīt šos noteikumus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4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i="1" dirty="0" smtClean="0"/>
              <a:t>5K_01_01_U1 – 1. uzdevums</a:t>
            </a:r>
            <a:endParaRPr lang="lv-LV" i="1" dirty="0"/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996952"/>
            <a:ext cx="306324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4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officeday.lv/out/fck_pictures/blog/Officeday-ergonomika-biroja-kresl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0" b="13307"/>
          <a:stretch/>
        </p:blipFill>
        <p:spPr bwMode="auto">
          <a:xfrm>
            <a:off x="539552" y="3425007"/>
            <a:ext cx="7828782" cy="293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Grupā apspriesties, kādi pasākumi jāveic, lai, strādājot ar datoru, izvairītos no veselības traucējumiem</a:t>
            </a:r>
          </a:p>
          <a:p>
            <a:r>
              <a:rPr lang="lv-LV" dirty="0" smtClean="0"/>
              <a:t>Ierakstīt šos pasākumus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5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i="1" dirty="0"/>
              <a:t>5K_01_01_U1 – </a:t>
            </a:r>
            <a:r>
              <a:rPr lang="lv-LV" i="1" dirty="0" smtClean="0"/>
              <a:t>2. </a:t>
            </a:r>
            <a:r>
              <a:rPr lang="lv-LV" i="1" dirty="0"/>
              <a:t>uzdevums</a:t>
            </a:r>
          </a:p>
        </p:txBody>
      </p:sp>
    </p:spTree>
    <p:extLst>
      <p:ext uri="{BB962C8B-B14F-4D97-AF65-F5344CB8AC3E}">
        <p14:creationId xmlns:p14="http://schemas.microsoft.com/office/powerpoint/2010/main" val="11350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304800" y="1412776"/>
            <a:ext cx="8382000" cy="4968552"/>
          </a:xfrm>
        </p:spPr>
        <p:txBody>
          <a:bodyPr>
            <a:normAutofit/>
          </a:bodyPr>
          <a:lstStyle/>
          <a:p>
            <a:r>
              <a:rPr lang="lv-LV" sz="3200" dirty="0"/>
              <a:t>Ienāk </a:t>
            </a:r>
            <a:r>
              <a:rPr lang="lv-LV" sz="3200" dirty="0" smtClean="0"/>
              <a:t>pēc skolotāja uzaicinājuma</a:t>
            </a:r>
            <a:endParaRPr lang="lv-LV" sz="3200" dirty="0"/>
          </a:p>
          <a:p>
            <a:r>
              <a:rPr lang="lv-LV" sz="3200" dirty="0"/>
              <a:t>Somas novieto </a:t>
            </a:r>
            <a:r>
              <a:rPr lang="lv-LV" sz="3200" dirty="0" smtClean="0"/>
              <a:t>skolotāja norādītajā vietā</a:t>
            </a:r>
          </a:p>
          <a:p>
            <a:r>
              <a:rPr lang="lv-LV" sz="3200" dirty="0" smtClean="0"/>
              <a:t>Nedrīkst </a:t>
            </a:r>
            <a:r>
              <a:rPr lang="lv-LV" sz="3200" dirty="0"/>
              <a:t>skriet, grūstīties, trokšņot, mest priekšmetus</a:t>
            </a:r>
          </a:p>
          <a:p>
            <a:r>
              <a:rPr lang="lv-LV" sz="3200" dirty="0"/>
              <a:t>Nav atļauts ēst, dzert un lietot košļājamo gumiju</a:t>
            </a:r>
          </a:p>
          <a:p>
            <a:r>
              <a:rPr lang="lv-LV" sz="3200" dirty="0"/>
              <a:t>Stundas beigās jāsakārto sava darba vieta</a:t>
            </a:r>
          </a:p>
          <a:p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C48EC-EDB5-4FED-AFAF-3607ABDB39EF}" type="slidenum">
              <a:rPr lang="lv-LV" smtClean="0"/>
              <a:t>6</a:t>
            </a:fld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</a:t>
            </a:r>
            <a:r>
              <a:rPr lang="lv-LV" dirty="0" smtClean="0"/>
              <a:t>ekšējās kārtības noteikumi </a:t>
            </a:r>
            <a:r>
              <a:rPr lang="lv-LV" dirty="0" err="1" smtClean="0"/>
              <a:t>datorkabinetā</a:t>
            </a:r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48680"/>
            <a:ext cx="1921690" cy="144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2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atura vietturis 4"/>
          <p:cNvSpPr>
            <a:spLocks noGrp="1"/>
          </p:cNvSpPr>
          <p:nvPr>
            <p:ph idx="1"/>
          </p:nvPr>
        </p:nvSpPr>
        <p:spPr>
          <a:xfrm>
            <a:off x="304800" y="1412776"/>
            <a:ext cx="8382000" cy="5040560"/>
          </a:xfrm>
        </p:spPr>
        <p:txBody>
          <a:bodyPr>
            <a:normAutofit lnSpcReduction="10000"/>
          </a:bodyPr>
          <a:lstStyle/>
          <a:p>
            <a:r>
              <a:rPr lang="lv-LV" sz="3200" dirty="0"/>
              <a:t>Ieslēdz, pārvieto, lieto, izslēdz </a:t>
            </a:r>
            <a:r>
              <a:rPr lang="lv-LV" sz="3200" dirty="0" smtClean="0"/>
              <a:t>tikai</a:t>
            </a:r>
            <a:br>
              <a:rPr lang="lv-LV" sz="3200" dirty="0" smtClean="0"/>
            </a:br>
            <a:r>
              <a:rPr lang="lv-LV" sz="3200" dirty="0" smtClean="0"/>
              <a:t>ar </a:t>
            </a:r>
            <a:r>
              <a:rPr lang="lv-LV" sz="3200" dirty="0"/>
              <a:t>skolotāja </a:t>
            </a:r>
            <a:r>
              <a:rPr lang="lv-LV" sz="3200" dirty="0" smtClean="0"/>
              <a:t>atļauju</a:t>
            </a:r>
            <a:endParaRPr lang="lv-LV" sz="3200" dirty="0"/>
          </a:p>
          <a:p>
            <a:r>
              <a:rPr lang="lv-LV" sz="3200" dirty="0"/>
              <a:t>Stundās izmanto tikai mācību uzdevumu veikšanai</a:t>
            </a:r>
          </a:p>
          <a:p>
            <a:r>
              <a:rPr lang="lv-LV" sz="3200" dirty="0"/>
              <a:t>Par jebkuru ierīces bojājumu vai netipisku darbību nekavējoties informē skolotāju</a:t>
            </a:r>
          </a:p>
          <a:p>
            <a:r>
              <a:rPr lang="lv-LV" sz="3200" dirty="0"/>
              <a:t>Ierīču tuvumā </a:t>
            </a:r>
            <a:r>
              <a:rPr lang="lv-LV" sz="3200" dirty="0" smtClean="0"/>
              <a:t>nenovieto nekādus </a:t>
            </a:r>
            <a:r>
              <a:rPr lang="lv-LV" sz="3200" dirty="0"/>
              <a:t>šķidrumus</a:t>
            </a:r>
          </a:p>
          <a:p>
            <a:r>
              <a:rPr lang="lv-LV" sz="3200" dirty="0" smtClean="0"/>
              <a:t>Nenosedz ierīču </a:t>
            </a:r>
            <a:r>
              <a:rPr lang="lv-LV" sz="3200" dirty="0"/>
              <a:t>ventilācijas atveres un ievietot tajās priekšmetus</a:t>
            </a:r>
          </a:p>
          <a:p>
            <a:r>
              <a:rPr lang="lv-LV" sz="3200" dirty="0"/>
              <a:t>Rokām jābūt sausām un </a:t>
            </a:r>
            <a:r>
              <a:rPr lang="lv-LV" sz="3200" dirty="0" smtClean="0"/>
              <a:t>tīrām</a:t>
            </a:r>
            <a:endParaRPr lang="lv-LV" sz="3200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4776-24A3-450F-AAE4-8EF1585A30BC}" type="slidenum">
              <a:rPr lang="lv-LV" smtClean="0"/>
              <a:t>7</a:t>
            </a:fld>
            <a:endParaRPr lang="lv-LV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Datori un cita aparatūra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04664"/>
            <a:ext cx="2664296" cy="174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2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tura vietturis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3200" dirty="0"/>
              <a:t>Nedrīkst aizskart kontaktdakšas un </a:t>
            </a:r>
            <a:r>
              <a:rPr lang="lv-LV" sz="3200" dirty="0" smtClean="0"/>
              <a:t>kontaktligzdas, </a:t>
            </a:r>
            <a:r>
              <a:rPr lang="lv-LV" sz="3200" dirty="0"/>
              <a:t>ievietot </a:t>
            </a:r>
            <a:r>
              <a:rPr lang="lv-LV" sz="3200" dirty="0" smtClean="0"/>
              <a:t>tajās priekšmetus</a:t>
            </a:r>
            <a:endParaRPr lang="lv-LV" sz="3200" dirty="0"/>
          </a:p>
          <a:p>
            <a:r>
              <a:rPr lang="lv-LV" sz="3200" dirty="0"/>
              <a:t>Aizliegts bojāt aparatūru savienojošo kabeļu izolāciju, kustināt un izraut spraudņus no ierīcēm</a:t>
            </a:r>
          </a:p>
          <a:p>
            <a:r>
              <a:rPr lang="lv-LV" sz="3200" dirty="0"/>
              <a:t>Nedrīkst novietot priekšmetus uz vadiem</a:t>
            </a:r>
          </a:p>
          <a:p>
            <a:r>
              <a:rPr lang="lv-LV" sz="3200" dirty="0"/>
              <a:t>Jāuzmanās, lai neaizķertos aiz </a:t>
            </a:r>
            <a:r>
              <a:rPr lang="lv-LV" sz="3200" dirty="0" smtClean="0"/>
              <a:t>vadiem</a:t>
            </a:r>
            <a:endParaRPr lang="lv-LV" sz="3200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4776-24A3-450F-AAE4-8EF1585A30BC}" type="slidenum">
              <a:rPr lang="lv-LV" smtClean="0"/>
              <a:t>8</a:t>
            </a:fld>
            <a:endParaRPr lang="lv-LV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Kontaktligzdas, kontaktdakšas un vadi</a:t>
            </a:r>
            <a:endParaRPr lang="lv-LV" dirty="0"/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743" y="621396"/>
            <a:ext cx="1939788" cy="129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6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Poza, strādājot ar datoru</a:t>
            </a:r>
            <a:endParaRPr lang="lv-LV" dirty="0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4776-24A3-450F-AAE4-8EF1585A30BC}" type="slidenum">
              <a:rPr lang="lv-LV" smtClean="0"/>
              <a:t>9</a:t>
            </a:fld>
            <a:endParaRPr lang="lv-LV" dirty="0"/>
          </a:p>
        </p:txBody>
      </p:sp>
      <p:pic>
        <p:nvPicPr>
          <p:cNvPr id="4" name="Picture 4" descr="http://kalveskonsultacijas.lv/wp-content/uploads/2014/03/ErgonomicsLaptop-ba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9" t="4349" r="19707" b="5863"/>
          <a:stretch/>
        </p:blipFill>
        <p:spPr bwMode="auto">
          <a:xfrm>
            <a:off x="2987824" y="1863080"/>
            <a:ext cx="2729347" cy="40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aisnstūrveida remarka ar noapaļotiem stūriem 4"/>
          <p:cNvSpPr/>
          <p:nvPr/>
        </p:nvSpPr>
        <p:spPr>
          <a:xfrm>
            <a:off x="5694219" y="4098994"/>
            <a:ext cx="3138442" cy="2088232"/>
          </a:xfrm>
          <a:prstGeom prst="wedgeRoundRectCallout">
            <a:avLst>
              <a:gd name="adj1" fmla="val -65885"/>
              <a:gd name="adj2" fmla="val -38136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ctr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Kājas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 pēdas uz grīdas vai paliktņa, ceļi veido taisnu leņķi</a:t>
            </a:r>
          </a:p>
        </p:txBody>
      </p:sp>
      <p:sp>
        <p:nvSpPr>
          <p:cNvPr id="6" name="Taisnstūrveida remarka ar noapaļotiem stūriem 5"/>
          <p:cNvSpPr/>
          <p:nvPr/>
        </p:nvSpPr>
        <p:spPr>
          <a:xfrm>
            <a:off x="107504" y="4134907"/>
            <a:ext cx="3138442" cy="2052319"/>
          </a:xfrm>
          <a:prstGeom prst="wedgeRoundRectCallout">
            <a:avLst>
              <a:gd name="adj1" fmla="val 87531"/>
              <a:gd name="adj2" fmla="val -8210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ctr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Rokas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elkoņos veido taisnu vai platu leņķi</a:t>
            </a:r>
          </a:p>
        </p:txBody>
      </p:sp>
      <p:sp>
        <p:nvSpPr>
          <p:cNvPr id="7" name="Taisnstūrveida remarka ar noapaļotiem stūriem 6"/>
          <p:cNvSpPr/>
          <p:nvPr/>
        </p:nvSpPr>
        <p:spPr>
          <a:xfrm>
            <a:off x="84254" y="1412776"/>
            <a:ext cx="3138442" cy="2052319"/>
          </a:xfrm>
          <a:prstGeom prst="wedgeRoundRectCallout">
            <a:avLst>
              <a:gd name="adj1" fmla="val 71314"/>
              <a:gd name="adj2" fmla="val 7429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ctr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Mugura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taisna, atbalstīta pret atzveltni </a:t>
            </a:r>
          </a:p>
        </p:txBody>
      </p:sp>
      <p:sp>
        <p:nvSpPr>
          <p:cNvPr id="8" name="Taisnstūrveida remarka ar noapaļotiem stūriem 7"/>
          <p:cNvSpPr/>
          <p:nvPr/>
        </p:nvSpPr>
        <p:spPr>
          <a:xfrm>
            <a:off x="5694219" y="1412775"/>
            <a:ext cx="3138442" cy="2052319"/>
          </a:xfrm>
          <a:prstGeom prst="wedgeRoundRectCallout">
            <a:avLst>
              <a:gd name="adj1" fmla="val -70415"/>
              <a:gd name="adj2" fmla="val 14820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36000" bIns="36000" rtlCol="0" anchor="ctr" anchorCtr="0"/>
          <a:lstStyle/>
          <a:p>
            <a:pPr algn="ctr"/>
            <a:r>
              <a:rPr lang="lv-LV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Acis</a:t>
            </a: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līdz ekrānam</a:t>
            </a:r>
            <a:b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lv-LV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50 – 75 cm</a:t>
            </a:r>
          </a:p>
        </p:txBody>
      </p:sp>
      <p:grpSp>
        <p:nvGrpSpPr>
          <p:cNvPr id="13" name="Grupa 12"/>
          <p:cNvGrpSpPr/>
          <p:nvPr/>
        </p:nvGrpSpPr>
        <p:grpSpPr>
          <a:xfrm>
            <a:off x="107504" y="1412775"/>
            <a:ext cx="8748407" cy="4774451"/>
            <a:chOff x="1653475" y="1891517"/>
            <a:chExt cx="8748407" cy="4774451"/>
          </a:xfrm>
        </p:grpSpPr>
        <p:sp>
          <p:nvSpPr>
            <p:cNvPr id="9" name="Taisnstūrveida remarka ar noapaļotiem stūriem 8"/>
            <p:cNvSpPr/>
            <p:nvPr/>
          </p:nvSpPr>
          <p:spPr>
            <a:xfrm>
              <a:off x="7263440" y="4577736"/>
              <a:ext cx="3138442" cy="2088232"/>
            </a:xfrm>
            <a:prstGeom prst="wedgeRoundRectCallout">
              <a:avLst>
                <a:gd name="adj1" fmla="val -65885"/>
                <a:gd name="adj2" fmla="val -38136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ctr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Kājas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  pēdas uz grīdas vai paliktņa, ceļi veido taisnu leņķi</a:t>
              </a:r>
            </a:p>
          </p:txBody>
        </p:sp>
        <p:sp>
          <p:nvSpPr>
            <p:cNvPr id="10" name="Taisnstūrveida remarka ar noapaļotiem stūriem 9"/>
            <p:cNvSpPr/>
            <p:nvPr/>
          </p:nvSpPr>
          <p:spPr>
            <a:xfrm>
              <a:off x="1676725" y="4613649"/>
              <a:ext cx="3138442" cy="2052319"/>
            </a:xfrm>
            <a:prstGeom prst="wedgeRoundRectCallout">
              <a:avLst>
                <a:gd name="adj1" fmla="val 87531"/>
                <a:gd name="adj2" fmla="val -82107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ctr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Rokas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elkoņos veido taisnu vai platu leņķi</a:t>
              </a:r>
            </a:p>
          </p:txBody>
        </p:sp>
        <p:sp>
          <p:nvSpPr>
            <p:cNvPr id="11" name="Taisnstūrveida remarka ar noapaļotiem stūriem 10"/>
            <p:cNvSpPr/>
            <p:nvPr/>
          </p:nvSpPr>
          <p:spPr>
            <a:xfrm>
              <a:off x="1653475" y="1891518"/>
              <a:ext cx="3138442" cy="2052319"/>
            </a:xfrm>
            <a:prstGeom prst="wedgeRoundRectCallout">
              <a:avLst>
                <a:gd name="adj1" fmla="val 71314"/>
                <a:gd name="adj2" fmla="val 7429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ctr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Mugura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taisna, atbalstīta pret atzveltni </a:t>
              </a:r>
            </a:p>
          </p:txBody>
        </p:sp>
        <p:sp>
          <p:nvSpPr>
            <p:cNvPr id="12" name="Taisnstūrveida remarka ar noapaļotiem stūriem 11"/>
            <p:cNvSpPr/>
            <p:nvPr/>
          </p:nvSpPr>
          <p:spPr>
            <a:xfrm>
              <a:off x="7263440" y="1891517"/>
              <a:ext cx="3138442" cy="2052319"/>
            </a:xfrm>
            <a:prstGeom prst="wedgeRoundRectCallout">
              <a:avLst>
                <a:gd name="adj1" fmla="val -70415"/>
                <a:gd name="adj2" fmla="val 14820"/>
                <a:gd name="adj3" fmla="val 166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36000" bIns="36000" rtlCol="0" anchor="ctr" anchorCtr="0"/>
            <a:lstStyle/>
            <a:p>
              <a:pPr algn="ctr"/>
              <a:r>
                <a:rPr lang="lv-LV" sz="30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Acis</a:t>
              </a: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: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līdz ekrānam</a:t>
              </a:r>
              <a:b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lv-LV" sz="3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50 – 75 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897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MASTERS_1_5">
  <a:themeElements>
    <a:clrScheme name="StartIT2">
      <a:dk1>
        <a:srgbClr val="000000"/>
      </a:dk1>
      <a:lt1>
        <a:srgbClr val="FFFFFF"/>
      </a:lt1>
      <a:dk2>
        <a:srgbClr val="000000"/>
      </a:dk2>
      <a:lt2>
        <a:srgbClr val="094499"/>
      </a:lt2>
      <a:accent1>
        <a:srgbClr val="094499"/>
      </a:accent1>
      <a:accent2>
        <a:srgbClr val="0E66E5"/>
      </a:accent2>
      <a:accent3>
        <a:srgbClr val="97BEF8"/>
      </a:accent3>
      <a:accent4>
        <a:srgbClr val="B9D4FA"/>
      </a:accent4>
      <a:accent5>
        <a:srgbClr val="5294F4"/>
      </a:accent5>
      <a:accent6>
        <a:srgbClr val="5294F4"/>
      </a:accent6>
      <a:hlink>
        <a:srgbClr val="094499"/>
      </a:hlink>
      <a:folHlink>
        <a:srgbClr val="B9D4FA"/>
      </a:folHlink>
    </a:clrScheme>
    <a:fontScheme name="Default Design">
      <a:majorFont>
        <a:latin typeface="Consolas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tx1"/>
          </a:solidFill>
        </a:ln>
        <a:effectLst/>
      </a:spPr>
      <a:bodyPr rtlCol="0" anchor="ctr"/>
      <a:lstStyle>
        <a:defPPr algn="ctr">
          <a:defRPr dirty="0" err="1" smtClean="0">
            <a:solidFill>
              <a:schemeClr val="tx1"/>
            </a:solidFill>
            <a:latin typeface="Calibri" panose="020F0502020204030204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resentation1" id="{E52A2488-2CEE-4F43-9AC1-23D2A225A4F8}" vid="{00ACAD91-3DF1-41CD-8FD6-14815AADA0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MASTERS_1_5</Template>
  <TotalTime>7385</TotalTime>
  <Words>819</Words>
  <Application>Microsoft Office PowerPoint</Application>
  <PresentationFormat>Slaidrāde ekrānā (4:3)</PresentationFormat>
  <Paragraphs>135</Paragraphs>
  <Slides>16</Slides>
  <Notes>14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17" baseType="lpstr">
      <vt:lpstr>MASTERS_1_5</vt:lpstr>
      <vt:lpstr>PowerPoint prezentācija</vt:lpstr>
      <vt:lpstr>Stundas mērķis</vt:lpstr>
      <vt:lpstr>Stundas uzdevumi</vt:lpstr>
      <vt:lpstr>5K_01_01_U1 – 1. uzdevums</vt:lpstr>
      <vt:lpstr>5K_01_01_U1 – 2. uzdevums</vt:lpstr>
      <vt:lpstr>Iekšējās kārtības noteikumi datorkabinetā</vt:lpstr>
      <vt:lpstr>Datori un cita aparatūra</vt:lpstr>
      <vt:lpstr>Kontaktligzdas, kontaktdakšas un vadi</vt:lpstr>
      <vt:lpstr>Poza, strādājot ar datoru</vt:lpstr>
      <vt:lpstr>Darba vietas iekārtojums</vt:lpstr>
      <vt:lpstr>Paroļu un PIN kodu lietošana</vt:lpstr>
      <vt:lpstr>Ierīču fiziskā drošība</vt:lpstr>
      <vt:lpstr>Dinamiskā pauze</vt:lpstr>
      <vt:lpstr>Interneta izmantošana mācību procesā</vt:lpstr>
      <vt:lpstr>Patstāvīgais darbs 5K_01_01_U2</vt:lpstr>
      <vt:lpstr>Mājas darbs – 5K_01_01_U3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ILONA BLOKA</dc:creator>
  <cp:lastModifiedBy>ILONA BLOKA</cp:lastModifiedBy>
  <cp:revision>639</cp:revision>
  <dcterms:created xsi:type="dcterms:W3CDTF">2015-08-30T20:52:39Z</dcterms:created>
  <dcterms:modified xsi:type="dcterms:W3CDTF">2016-08-02T19:37:52Z</dcterms:modified>
</cp:coreProperties>
</file>