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handoutMasterIdLst>
    <p:handoutMasterId r:id="rId28"/>
  </p:handoutMasterIdLst>
  <p:sldIdLst>
    <p:sldId id="258" r:id="rId2"/>
    <p:sldId id="259" r:id="rId3"/>
    <p:sldId id="260" r:id="rId4"/>
    <p:sldId id="355" r:id="rId5"/>
    <p:sldId id="347" r:id="rId6"/>
    <p:sldId id="354" r:id="rId7"/>
    <p:sldId id="351" r:id="rId8"/>
    <p:sldId id="348" r:id="rId9"/>
    <p:sldId id="349" r:id="rId10"/>
    <p:sldId id="353" r:id="rId11"/>
    <p:sldId id="358" r:id="rId12"/>
    <p:sldId id="357" r:id="rId13"/>
    <p:sldId id="352" r:id="rId14"/>
    <p:sldId id="343" r:id="rId15"/>
    <p:sldId id="359" r:id="rId16"/>
    <p:sldId id="356" r:id="rId17"/>
    <p:sldId id="360" r:id="rId18"/>
    <p:sldId id="361" r:id="rId19"/>
    <p:sldId id="362" r:id="rId20"/>
    <p:sldId id="363" r:id="rId21"/>
    <p:sldId id="364" r:id="rId22"/>
    <p:sldId id="365" r:id="rId23"/>
    <p:sldId id="366" r:id="rId24"/>
    <p:sldId id="367" r:id="rId25"/>
    <p:sldId id="333" r:id="rId26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LONA BLOKA" initials="IB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ila, režģa tabu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Gaišs stils 3 - izcēlums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Gaišs stils 3 - izcēlum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77936" autoAdjust="0"/>
  </p:normalViewPr>
  <p:slideViewPr>
    <p:cSldViewPr>
      <p:cViewPr varScale="1">
        <p:scale>
          <a:sx n="87" d="100"/>
          <a:sy n="87" d="100"/>
        </p:scale>
        <p:origin x="229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44"/>
    </p:cViewPr>
  </p:sorterViewPr>
  <p:notesViewPr>
    <p:cSldViewPr>
      <p:cViewPr>
        <p:scale>
          <a:sx n="80" d="100"/>
          <a:sy n="80" d="100"/>
        </p:scale>
        <p:origin x="-2316" y="3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896B6-34A5-4810-B98B-BD75E966984F}" type="datetimeFigureOut">
              <a:rPr lang="lv-LV" smtClean="0"/>
              <a:t>06.09.2026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2F4C2-8C70-4901-BF7E-278AEB2FA543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83102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2B475-55EB-40FC-B6C0-29A4B9C51363}" type="datetimeFigureOut">
              <a:rPr lang="lv-LV" smtClean="0"/>
              <a:t>06.09.2026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1CE67-5988-4723-AB18-76B9F264C06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62319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3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046094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Vispirms demonstrēt tikai attēlus, aicinot skolēnus noformulēt, kas tad ir nepieciešams, lai varētu izmantot internetu.</a:t>
            </a:r>
          </a:p>
          <a:p>
            <a:r>
              <a:rPr lang="lv-LV" dirty="0"/>
              <a:t>Pēc</a:t>
            </a:r>
            <a:r>
              <a:rPr lang="lv-LV" baseline="0" dirty="0"/>
              <a:t> tam paradīt uzrakstus, uzsverot, ka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baseline="0" dirty="0"/>
              <a:t>programmvadāmajai ierīcei jābūt ar iespēju pieslēgties tīklam;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baseline="0" dirty="0"/>
              <a:t>IPS nodrošina, ka ar konkrēto ierīci var pieslēgties internetam, var būt neieciešama papildus aparatūra;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baseline="0" dirty="0"/>
              <a:t>jābūt atbilstošai programmatūrai, lai interneta pakalpojumus varētu izmantot.</a:t>
            </a: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94755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«Ātrā» balsošana: vispirms demonstrē logo, aicina nosaukt pārlūkprogrammu, parāda nosaukumu un aicina pacelt rokas</a:t>
            </a:r>
            <a:r>
              <a:rPr lang="lv-LV" baseline="0" dirty="0"/>
              <a:t> tiem skolēniem, kuri attiecīgo pārlūkprogrammu izmanto.</a:t>
            </a:r>
          </a:p>
          <a:p>
            <a:r>
              <a:rPr lang="lv-LV" baseline="0" dirty="0"/>
              <a:t>Ja pēc balsošanas klasē ir kādi skolēni, kas nav pacēluši rokas, tad aicina viņus nosaukt citas pārlūkprogrammas, ko viņi izmanto, arī </a:t>
            </a:r>
            <a:r>
              <a:rPr lang="lv-LV" baseline="0"/>
              <a:t>viedtlālruņos</a:t>
            </a:r>
            <a:r>
              <a:rPr lang="lv-LV" baseline="0" dirty="0"/>
              <a:t> un planšetēs.</a:t>
            </a:r>
          </a:p>
          <a:p>
            <a:r>
              <a:rPr lang="lv-LV" baseline="0" dirty="0"/>
              <a:t>Akcentē, ka, ja ir apgūta vienas pārlūkprogrammas lietošana, nav nekādu problēmu izmantot citas.</a:t>
            </a:r>
          </a:p>
          <a:p>
            <a:r>
              <a:rPr lang="lv-LV" baseline="0" dirty="0"/>
              <a:t>Informē, kādas pārlūkprogrammas ir pieejamas </a:t>
            </a:r>
            <a:r>
              <a:rPr lang="lv-LV" baseline="0" dirty="0" err="1"/>
              <a:t>datorkabineta</a:t>
            </a:r>
            <a:r>
              <a:rPr lang="lv-LV" baseline="0" dirty="0"/>
              <a:t> datoros.</a:t>
            </a: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33756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Skolēniem</a:t>
            </a:r>
            <a:r>
              <a:rPr lang="lv-LV" baseline="0" dirty="0"/>
              <a:t> liek atvērt e-klases lapu, pēc skaidrojuma atsvaidzināt un apturēt lapas lejupielādi.</a:t>
            </a:r>
            <a:endParaRPr lang="lv-LV" dirty="0"/>
          </a:p>
          <a:p>
            <a:r>
              <a:rPr lang="lv-LV" dirty="0"/>
              <a:t>Lapas lejupielādi aptur,</a:t>
            </a:r>
            <a:r>
              <a:rPr lang="lv-LV" baseline="0" dirty="0"/>
              <a:t> 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dirty="0"/>
              <a:t>lejupielāde ieilgusi;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dirty="0"/>
              <a:t>lejupielādes laikā konstatē,</a:t>
            </a:r>
            <a:r>
              <a:rPr lang="lv-LV" baseline="0" dirty="0"/>
              <a:t> ka konkrētajā lapā vajadzīgās informācijas nav.</a:t>
            </a:r>
            <a:endParaRPr lang="lv-LV" dirty="0"/>
          </a:p>
          <a:p>
            <a:r>
              <a:rPr lang="lv-LV" dirty="0"/>
              <a:t>Lapu</a:t>
            </a:r>
            <a:r>
              <a:rPr lang="lv-LV" baseline="0" dirty="0"/>
              <a:t> nepieciešams atsvaidzināt, 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dirty="0"/>
              <a:t>lapas ielāde nav bijusi veiksmīga. Piemēram, uz lapas dažu attēlu vietā ir kvadrātiņi ar sarkanu krustu vai nav pienākusi visa informācija;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dirty="0"/>
              <a:t>lietotājs kādu laiku nav aplūkojis lappusi un informācija šajā laikā lappusē ir mainījusies (lapa</a:t>
            </a:r>
            <a:r>
              <a:rPr lang="lv-LV" baseline="0" dirty="0"/>
              <a:t> neatjaunojas automātiski).</a:t>
            </a:r>
            <a:endParaRPr lang="lv-LV" dirty="0"/>
          </a:p>
          <a:p>
            <a:pPr marL="0" indent="0">
              <a:buFont typeface="Arial" panose="020B0604020202020204" pitchFamily="34" charset="0"/>
              <a:buNone/>
            </a:pP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04539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lv-LV" dirty="0"/>
              <a:t>Uzsvērt, ka</a:t>
            </a:r>
            <a:r>
              <a:rPr lang="lv-LV" baseline="0" dirty="0"/>
              <a:t> aizslēgtās «atslēdziņas» izskats dažādās pārlūkprogrammās var atšķirties.</a:t>
            </a: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04539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Vispirms aicina skolēnus pastāstīt par savu pieredzi, pēc tam veic</a:t>
            </a:r>
            <a:r>
              <a:rPr lang="lv-LV" baseline="0" dirty="0"/>
              <a:t> apkopojumu.</a:t>
            </a:r>
            <a:endParaRPr lang="lv-LV" dirty="0"/>
          </a:p>
          <a:p>
            <a:r>
              <a:rPr lang="lv-LV" dirty="0"/>
              <a:t>Informāciju var sameklēt, ja uzzina (no draugiem vai citādi) adresi, kur nepieciešamā</a:t>
            </a:r>
            <a:r>
              <a:rPr lang="lv-LV" baseline="0" dirty="0"/>
              <a:t> informācija varētu būt.</a:t>
            </a:r>
          </a:p>
          <a:p>
            <a:r>
              <a:rPr lang="lv-LV" baseline="0" dirty="0"/>
              <a:t>Visbiežāk informācija tiek meklēta, izmantojot meklētājprogrammas.</a:t>
            </a: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01848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Vispirms aicina skolēnus</a:t>
            </a:r>
            <a:r>
              <a:rPr lang="lv-LV" baseline="0" dirty="0"/>
              <a:t> izteikt savus viedokļus, pēc tam piedāvā risinājumus: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dirty="0"/>
              <a:t>Lai atrastās noderīgās lapas varētu ātri atvērt arī citreiz – lapu </a:t>
            </a:r>
            <a:r>
              <a:rPr lang="lv-LV" baseline="0" dirty="0"/>
              <a:t>var pievienot grāmatzīmju sarakstam.</a:t>
            </a:r>
            <a:endParaRPr lang="lv-LV" dirty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dirty="0"/>
              <a:t>Ja vajadzīgo informāciju latviešu valodā nevar atrast – meklē informāciju citās valodās, iespējams</a:t>
            </a:r>
            <a:r>
              <a:rPr lang="lv-LV" baseline="0" dirty="0"/>
              <a:t> izmantot tiešsaistes tulkošanas rīkus.</a:t>
            </a:r>
            <a:endParaRPr lang="lv-LV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7591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Paskaidrot, ka citās pārlūkprogrammās grāmatzīmes</a:t>
            </a:r>
            <a:r>
              <a:rPr lang="lv-LV" baseline="0" dirty="0"/>
              <a:t> pievienošana var atšķirties, bet j</a:t>
            </a:r>
            <a:r>
              <a:rPr lang="lv-LV" dirty="0"/>
              <a:t>ebkurā</a:t>
            </a:r>
            <a:r>
              <a:rPr lang="lv-LV" baseline="0" dirty="0"/>
              <a:t> pārlūkprogrammā lapu var pievienot grāmatzīmju sarakstam ar taustiņu kombināciju CTRL+D.</a:t>
            </a:r>
          </a:p>
          <a:p>
            <a:r>
              <a:rPr lang="lv-LV" baseline="0" dirty="0"/>
              <a:t>Uzsvērt, ka publiskajos datoros grāmatzīmju pievienošana nav vēlama, </a:t>
            </a:r>
            <a:r>
              <a:rPr lang="lv-LV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 citiem pievienotās grāmatzīmes var traucēt.</a:t>
            </a:r>
            <a:endParaRPr lang="lv-LV" baseline="0" dirty="0"/>
          </a:p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31939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Pievienotās</a:t>
            </a:r>
            <a:r>
              <a:rPr lang="lv-LV" baseline="0" dirty="0"/>
              <a:t> grāmatzīmes redzamas grāmatzīmju joslā.</a:t>
            </a:r>
          </a:p>
          <a:p>
            <a:r>
              <a:rPr lang="lv-LV" baseline="0" dirty="0"/>
              <a:t>Lai atvērtu lapu ar grāmatzīmi, ar peli uzklikšķina uz tās.</a:t>
            </a:r>
          </a:p>
          <a:p>
            <a:r>
              <a:rPr lang="lv-LV" baseline="0" dirty="0"/>
              <a:t>Lai dzēstu grāmatzīmi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baseline="0" dirty="0"/>
              <a:t>ar peles labo pogu uzklikšķina uz tās;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baseline="0" dirty="0"/>
              <a:t>no </a:t>
            </a:r>
            <a:r>
              <a:rPr lang="lv-LV" baseline="0" dirty="0" err="1"/>
              <a:t>komandkartes</a:t>
            </a:r>
            <a:r>
              <a:rPr lang="lv-LV" baseline="0" dirty="0"/>
              <a:t> izvēlas Dzēst (</a:t>
            </a:r>
            <a:r>
              <a:rPr lang="lv-LV" baseline="0" dirty="0" err="1"/>
              <a:t>Delete</a:t>
            </a:r>
            <a:r>
              <a:rPr lang="lv-LV" baseline="0" dirty="0"/>
              <a:t>).</a:t>
            </a: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82741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Pirms uzdevuma izpildes kopīgi pārrunā, kā veikt informācijas dublēšanu.</a:t>
            </a:r>
          </a:p>
          <a:p>
            <a:r>
              <a:rPr lang="lv-LV" dirty="0"/>
              <a:t>Uzdevuma izpildes laikā parādīt informācijas dublēšanas </a:t>
            </a:r>
            <a:r>
              <a:rPr lang="lv-LV" baseline="0" dirty="0"/>
              <a:t>soļus.</a:t>
            </a: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13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80964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Lai skolēni izkustētos, vēlams</a:t>
            </a:r>
            <a:r>
              <a:rPr lang="lv-LV" baseline="0" dirty="0"/>
              <a:t> vingrojumus izpildīt, skolēniem stāvot kājās.</a:t>
            </a: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14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05518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Lai skolēni izkustētos, vēlams</a:t>
            </a:r>
            <a:r>
              <a:rPr lang="lv-LV" baseline="0" dirty="0"/>
              <a:t> vingrojumus izpildīt, skolēniem stāvot kājās.</a:t>
            </a: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15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05518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Vispirms aicināt skolēnus izteikt viedokļus, vai visai internetā pieejamai informācijai var ticēt</a:t>
            </a:r>
            <a:r>
              <a:rPr lang="lv-LV" baseline="0" dirty="0"/>
              <a:t> un vai viņi paši ir saskārušies ar neticamu informāciju.</a:t>
            </a:r>
          </a:p>
          <a:p>
            <a:r>
              <a:rPr lang="lv-LV" baseline="0" dirty="0"/>
              <a:t>Atrastā informācija jāpārbauda, atverot līdzīgas saites.</a:t>
            </a:r>
          </a:p>
          <a:p>
            <a:r>
              <a:rPr lang="lv-LV" baseline="0" dirty="0"/>
              <a:t>Internetā sastopami daudzu cilvēku viedokļi, kuri var nebūt ticami.</a:t>
            </a:r>
          </a:p>
          <a:p>
            <a:r>
              <a:rPr lang="lv-LV" baseline="0" dirty="0"/>
              <a:t>Jāpārbauda, kad informācija lapā ir atjaunota, vai citās lapās tā nav jaunāka.</a:t>
            </a:r>
          </a:p>
          <a:p>
            <a:r>
              <a:rPr lang="lv-LV" baseline="0" dirty="0"/>
              <a:t>Jāpārbauda, kas ir informācijas autors, vai tā nav publicēta anonīmi.</a:t>
            </a:r>
          </a:p>
          <a:p>
            <a:r>
              <a:rPr lang="lv-LV" baseline="0" dirty="0"/>
              <a:t>Secinājums: jo vairāk cilvēks zina, jo vieglāk novērtēt informācijas ticamību.</a:t>
            </a: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16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846858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Gadījumā, ja norādīto ziņu portāla rakstu vairs nevar atvērt, izmantot datnes 5K_01_02_U1.docx 2.lpp. dublēto lapas satura attēlu.</a:t>
            </a: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17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809646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Akcentēt, ka meklējot informāciju, ne</a:t>
            </a:r>
            <a:r>
              <a:rPr lang="lv-LV" baseline="0" dirty="0"/>
              <a:t> visās lapās informācija ir latviešu valodā, tāpēc izdevīgi ir izmantot tiešsaistes tulkošanas rīkus.</a:t>
            </a:r>
          </a:p>
          <a:p>
            <a:r>
              <a:rPr lang="lv-LV" baseline="0" dirty="0"/>
              <a:t>Šie rīki ļauj tulkot tīmekļa lapu. Tulkošana tiek piedāvāta jau meklētājprogrammas atrasto rezultātu sarakstā.</a:t>
            </a:r>
          </a:p>
          <a:p>
            <a:r>
              <a:rPr lang="lv-LV" baseline="0" dirty="0"/>
              <a:t>Ja šo iespēju izvēlas, tiek atvērta jau iztulkota lapa.</a:t>
            </a: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18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439759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Atverot lapas, kas nav latviešu valodā, adrešu laukā</a:t>
            </a:r>
            <a:r>
              <a:rPr lang="lv-LV" baseline="0" dirty="0"/>
              <a:t> parādās jauna ikona, uz kuras uzklikšķinot var iztulkot atvērto lapu.</a:t>
            </a: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19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439759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20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809646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Akcentēt, ka ir pieejami arī citi tiešsaistes tulkošanas rīki.</a:t>
            </a: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21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333708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Uzsvērt, ka tulkojamos vārdus var arī iekopēt, piemēram, no tīmekļa lapas vai dokumenta.</a:t>
            </a: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22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8135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Uzsvērt, ka gan</a:t>
            </a:r>
            <a:r>
              <a:rPr lang="lv-LV" baseline="0" dirty="0"/>
              <a:t> tulkojamos vārdus, gan iztulkotos vārdus no/uz dokumentu var dublēt, lai nav jāraksta pašiem.</a:t>
            </a:r>
          </a:p>
          <a:p>
            <a:r>
              <a:rPr lang="lv-LV" baseline="0" dirty="0"/>
              <a:t>Atbildes demonstrē pēc uzdevuma izpildes.</a:t>
            </a: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23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809646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/>
              <a:t>Grāmatzīmes – akcentēt, ka publiskajos</a:t>
            </a:r>
            <a:r>
              <a:rPr lang="lv-LV" baseline="0" dirty="0"/>
              <a:t> datoros grāmatzīmju lietošana nav vēlama.</a:t>
            </a:r>
          </a:p>
          <a:p>
            <a:r>
              <a:rPr lang="lv-LV" baseline="0" dirty="0"/>
              <a:t>Pazīmes drošai lapai – uzsvērt par riskiem, verot vaļā nedrošas lapas.</a:t>
            </a:r>
          </a:p>
          <a:p>
            <a:r>
              <a:rPr lang="lv-LV" baseline="0" dirty="0"/>
              <a:t>Informācijas ticamība – </a:t>
            </a:r>
            <a:r>
              <a:rPr lang="lv-LV" baseline="0" dirty="0" err="1"/>
              <a:t>ŗeizēm</a:t>
            </a:r>
            <a:r>
              <a:rPr lang="lv-LV" baseline="0" dirty="0"/>
              <a:t> grūti novērtēt, jo informācija var būt pretēja un publicēta vienā laikā.</a:t>
            </a:r>
          </a:p>
          <a:p>
            <a:r>
              <a:rPr lang="lv-LV" baseline="0" dirty="0"/>
              <a:t>Tulkošanas rīki – trūkums: tiek tulkoti atsevišķi vārdi tekstā, līdz ar to tulkojums var būt nekvalitatīvs.</a:t>
            </a:r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24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290097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Uzsvērt, ka jātulko</a:t>
            </a:r>
            <a:r>
              <a:rPr lang="lv-LV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 čehu uz latviešu valodu (ieteicams tulkotājā dotos teikumus dublēt).</a:t>
            </a:r>
          </a:p>
          <a:p>
            <a:pPr marL="0" indent="0">
              <a:buNone/>
            </a:pPr>
            <a:r>
              <a:rPr lang="lv-LV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 kāds skolēns vairs nevar atvērt savu e-pastu (aizmirsta parole </a:t>
            </a:r>
            <a:r>
              <a:rPr lang="lv-LV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utml</a:t>
            </a:r>
            <a:r>
              <a:rPr lang="lv-LV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.), jāizveido jauns e-pasts.</a:t>
            </a:r>
          </a:p>
          <a:p>
            <a:pPr marL="0" indent="0">
              <a:buNone/>
            </a:pPr>
            <a:r>
              <a:rPr lang="lv-LV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Obligāti jānorāda termiņš, līdz kuram e-pasta vēstule jāatsūta, lai uz nākošo mācību stundu skolotājs paspētu skolēniem izsūtīt e-pasta vēstules.</a:t>
            </a:r>
          </a:p>
          <a:p>
            <a:pPr marL="0" indent="0">
              <a:buNone/>
            </a:pPr>
            <a:r>
              <a:rPr lang="lv-LV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 nepieciešams, atgādina savu e-pasta adresi.</a:t>
            </a:r>
            <a:endParaRPr lang="lv-LV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t>25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40602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ttēls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ksta vietturis 3"/>
          <p:cNvSpPr>
            <a:spLocks noGrp="1"/>
          </p:cNvSpPr>
          <p:nvPr>
            <p:ph type="body" sz="quarter" idx="10"/>
          </p:nvPr>
        </p:nvSpPr>
        <p:spPr>
          <a:xfrm>
            <a:off x="1331640" y="1628800"/>
            <a:ext cx="6696744" cy="431329"/>
          </a:xfrm>
        </p:spPr>
        <p:txBody>
          <a:bodyPr anchor="ctr"/>
          <a:lstStyle>
            <a:lvl1pPr marL="0" indent="0" algn="ctr">
              <a:buNone/>
              <a:defRPr sz="18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11" name="Teksta vietturis 3"/>
          <p:cNvSpPr>
            <a:spLocks noGrp="1"/>
          </p:cNvSpPr>
          <p:nvPr>
            <p:ph type="body" sz="quarter" idx="11"/>
          </p:nvPr>
        </p:nvSpPr>
        <p:spPr>
          <a:xfrm>
            <a:off x="1331640" y="2132856"/>
            <a:ext cx="6696744" cy="576064"/>
          </a:xfrm>
        </p:spPr>
        <p:txBody>
          <a:bodyPr anchor="ctr"/>
          <a:lstStyle>
            <a:lvl1pPr marL="0" indent="0" algn="ctr">
              <a:buNone/>
              <a:defRPr sz="4000" b="1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12" name="Teksta vietturis 3"/>
          <p:cNvSpPr>
            <a:spLocks noGrp="1"/>
          </p:cNvSpPr>
          <p:nvPr>
            <p:ph type="body" sz="quarter" idx="12"/>
          </p:nvPr>
        </p:nvSpPr>
        <p:spPr>
          <a:xfrm>
            <a:off x="1331641" y="2781647"/>
            <a:ext cx="6696744" cy="431329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483768" y="3472385"/>
            <a:ext cx="4248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3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Materiālu pārpublicēšanas</a:t>
            </a:r>
            <a:r>
              <a:rPr lang="lv-LV" sz="1300" baseline="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gadījumā likt atsauci uz </a:t>
            </a:r>
            <a:r>
              <a:rPr lang="lv-LV" sz="1300" baseline="0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Start</a:t>
            </a:r>
            <a:r>
              <a:rPr lang="lv-LV" sz="1300" baseline="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(IT) </a:t>
            </a:r>
            <a:endParaRPr lang="lv-LV" sz="13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 marL="1143000" indent="-228600">
              <a:buClr>
                <a:schemeClr val="accent6">
                  <a:lumMod val="50000"/>
                </a:schemeClr>
              </a:buClr>
              <a:buFont typeface="Calibri" pitchFamily="34" charset="0"/>
              <a:buChar char="▪"/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FEC48EC-EDB5-4FED-AFAF-3607ABDB39EF}" type="slidenum">
              <a:rPr lang="lv-LV" smtClean="0"/>
              <a:t>‹#›</a:t>
            </a:fld>
            <a:endParaRPr lang="lv-LV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88851"/>
            <a:ext cx="6984776" cy="963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v-LV"/>
              <a:t>Rediģēt šablona virsraksta stilu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4123184" cy="4713387"/>
          </a:xfrm>
        </p:spPr>
        <p:txBody>
          <a:bodyPr>
            <a:normAutofit/>
          </a:bodyPr>
          <a:lstStyle>
            <a:lvl1pPr marL="342900" indent="-34290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 marL="1143000" indent="-228600">
              <a:buClr>
                <a:schemeClr val="accent6">
                  <a:lumMod val="50000"/>
                </a:schemeClr>
              </a:buClr>
              <a:buFont typeface="Calibri" pitchFamily="34" charset="0"/>
              <a:buChar char="▪"/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9A722FD-D353-40A8-AF2E-6ED4E40914C0}" type="slidenum">
              <a:rPr lang="lv-LV" smtClean="0"/>
              <a:t>‹#›</a:t>
            </a:fld>
            <a:endParaRPr lang="lv-LV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88851"/>
            <a:ext cx="6984776" cy="963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v-LV"/>
              <a:t>Rediģēt šablona virsraksta stilu</a:t>
            </a:r>
            <a:endParaRPr lang="ru-RU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716016" y="1412776"/>
            <a:ext cx="4176464" cy="4713387"/>
          </a:xfrm>
        </p:spPr>
        <p:txBody>
          <a:bodyPr>
            <a:normAutofit/>
          </a:bodyPr>
          <a:lstStyle>
            <a:lvl1pPr marL="342900" indent="-34290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 marL="1143000" indent="-228600">
              <a:buClr>
                <a:schemeClr val="accent6">
                  <a:lumMod val="50000"/>
                </a:schemeClr>
              </a:buClr>
              <a:buFont typeface="Calibri" pitchFamily="34" charset="0"/>
              <a:buChar char="▪"/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18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80000" cy="6858000"/>
          </a:xfrm>
          <a:solidFill>
            <a:schemeClr val="accent6">
              <a:lumMod val="50000"/>
            </a:schemeClr>
          </a:solidFill>
        </p:spPr>
        <p:txBody>
          <a:bodyPr vert="vert270" anchor="ctr"/>
          <a:lstStyle>
            <a:lvl1pPr algn="l">
              <a:tabLst>
                <a:tab pos="360000" algn="l"/>
              </a:tabLst>
              <a:defRPr sz="3200">
                <a:latin typeface="Calibri" pitchFamily="34" charset="0"/>
              </a:defRPr>
            </a:lvl1pPr>
          </a:lstStyle>
          <a:p>
            <a:r>
              <a:rPr lang="lv-LV" dirty="0"/>
              <a:t>	Code sample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63998-7D9D-4945-8E39-CA3CC00370F0}" type="slidenum">
              <a:rPr lang="lv-LV" smtClean="0"/>
              <a:t>‹#›</a:t>
            </a:fld>
            <a:endParaRPr lang="lv-LV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222471" y="385590"/>
            <a:ext cx="7712075" cy="576254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>
                <a:latin typeface="Calibri" pitchFamily="34" charset="0"/>
              </a:defRPr>
            </a:lvl1pPr>
            <a:lvl2pPr marL="457200" indent="0">
              <a:buFontTx/>
              <a:buNone/>
              <a:defRPr sz="2600">
                <a:latin typeface="Calibri" pitchFamily="34" charset="0"/>
              </a:defRPr>
            </a:lvl2pPr>
            <a:lvl3pPr marL="914400" indent="0">
              <a:buFontTx/>
              <a:buNone/>
              <a:defRPr sz="2400">
                <a:latin typeface="Calibri" pitchFamily="34" charset="0"/>
              </a:defRPr>
            </a:lvl3pPr>
            <a:lvl4pPr marL="1371600" indent="0">
              <a:buFontTx/>
              <a:buNone/>
              <a:defRPr sz="2200">
                <a:latin typeface="Calibri" pitchFamily="34" charset="0"/>
              </a:defRPr>
            </a:lvl4pPr>
            <a:lvl5pPr marL="1828800" indent="0">
              <a:buFontTx/>
              <a:buNone/>
              <a:defRPr sz="2000">
                <a:latin typeface="Calibri" pitchFamily="34" charset="0"/>
              </a:defRPr>
            </a:lvl5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22471" y="644447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200" dirty="0"/>
              <a:t>Materiālu pārpublicēšanas gadījumā, likt atsauci uz Start (IT)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6769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lāgots izkārto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8851"/>
            <a:ext cx="7056784" cy="963885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14776-24A3-450F-AAE4-8EF1585A30BC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49295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80000" cy="6858000"/>
          </a:xfrm>
          <a:solidFill>
            <a:schemeClr val="accent6">
              <a:lumMod val="50000"/>
            </a:schemeClr>
          </a:solidFill>
        </p:spPr>
        <p:txBody>
          <a:bodyPr vert="vert270" anchor="ctr"/>
          <a:lstStyle>
            <a:lvl1pPr algn="l">
              <a:tabLst>
                <a:tab pos="360000" algn="l"/>
              </a:tabLst>
              <a:defRPr sz="3200">
                <a:latin typeface="Calibri" pitchFamily="34" charset="0"/>
              </a:defRPr>
            </a:lvl1pPr>
          </a:lstStyle>
          <a:p>
            <a:r>
              <a:rPr lang="lv-LV" dirty="0"/>
              <a:t>	Code sample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63998-7D9D-4945-8E39-CA3CC00370F0}" type="slidenum">
              <a:rPr lang="lv-LV" smtClean="0"/>
              <a:t>‹#›</a:t>
            </a:fld>
            <a:endParaRPr lang="lv-LV" dirty="0"/>
          </a:p>
        </p:txBody>
      </p:sp>
      <p:sp>
        <p:nvSpPr>
          <p:cNvPr id="6" name="Rectangle 5"/>
          <p:cNvSpPr/>
          <p:nvPr/>
        </p:nvSpPr>
        <p:spPr>
          <a:xfrm>
            <a:off x="1222471" y="644447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200" dirty="0"/>
              <a:t>Materiālu pārpublicēšanas gadījumā, likt atsauci uz Start (IT)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638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-1" y="0"/>
            <a:ext cx="7812361" cy="115252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Verdana"/>
              <a:ea typeface="Verdana"/>
              <a:cs typeface="Verdan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88851"/>
            <a:ext cx="6912768" cy="963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v-LV"/>
              <a:t>Rediģēt šablona virsraksta stilu</a:t>
            </a:r>
            <a:endParaRPr lang="ru-R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412776"/>
            <a:ext cx="8382000" cy="471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lv-LV"/>
              <a:t>Rediģēt šablona teksta stilus</a:t>
            </a:r>
          </a:p>
          <a:p>
            <a:pPr marL="342900" lvl="1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lv-LV"/>
              <a:t>Otrais līmenis</a:t>
            </a:r>
          </a:p>
          <a:p>
            <a:pPr marL="342900" lvl="2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lv-LV"/>
              <a:t>Trešais līmenis</a:t>
            </a:r>
          </a:p>
          <a:p>
            <a:pPr marL="342900" lvl="3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lv-LV"/>
              <a:t>Ceturtais līmenis</a:t>
            </a:r>
          </a:p>
          <a:p>
            <a:pPr marL="342900" lvl="4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lv-LV"/>
              <a:t>Piektais līmenis</a:t>
            </a: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76256" y="6479788"/>
            <a:ext cx="2133600" cy="27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  <a:ea typeface="Verdana"/>
                <a:cs typeface="Verdana"/>
              </a:defRPr>
            </a:lvl1pPr>
          </a:lstStyle>
          <a:p>
            <a:fld id="{F7AF0B7D-F5C4-4EE8-A488-8F1705AECE05}" type="slidenum">
              <a:rPr lang="lv-LV" smtClean="0"/>
              <a:t>‹#›</a:t>
            </a:fld>
            <a:endParaRPr lang="lv-LV" dirty="0"/>
          </a:p>
        </p:txBody>
      </p:sp>
      <p:sp>
        <p:nvSpPr>
          <p:cNvPr id="2" name="Rectangle 1"/>
          <p:cNvSpPr/>
          <p:nvPr/>
        </p:nvSpPr>
        <p:spPr>
          <a:xfrm>
            <a:off x="226800" y="6479989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200" dirty="0">
                <a:latin typeface="Calibri" panose="020F0502020204030204" pitchFamily="34" charset="0"/>
              </a:rPr>
              <a:t>Materiālu pārpublicēšanas gadījumā, likt atsauci uz Start (IT) </a:t>
            </a:r>
            <a:endParaRPr 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90" r:id="rId3"/>
    <p:sldLayoutId id="2147483687" r:id="rId4"/>
    <p:sldLayoutId id="2147483689" r:id="rId5"/>
    <p:sldLayoutId id="2147483691" r:id="rId6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alibri" pitchFamily="34" charset="0"/>
          <a:ea typeface="Verdana"/>
          <a:cs typeface="Verdan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Tx/>
        <a:buBlip>
          <a:blip r:embed="rId8"/>
        </a:buBlip>
        <a:defRPr lang="en-US" sz="3000" dirty="0" smtClean="0">
          <a:solidFill>
            <a:schemeClr val="tx1"/>
          </a:solidFill>
          <a:latin typeface="Calibri" pitchFamily="34" charset="0"/>
          <a:ea typeface="Verdana"/>
          <a:cs typeface="Verdana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lang="en-US" sz="2800" dirty="0" smtClean="0">
          <a:solidFill>
            <a:schemeClr val="tx1"/>
          </a:solidFill>
          <a:latin typeface="Calibri" pitchFamily="34" charset="0"/>
          <a:ea typeface="Verdana"/>
          <a:cs typeface="Verdan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Tx/>
        <a:buBlip>
          <a:blip r:embed="rId9"/>
        </a:buBlip>
        <a:defRPr lang="en-US" sz="2600" dirty="0" smtClean="0">
          <a:solidFill>
            <a:schemeClr val="tx1"/>
          </a:solidFill>
          <a:latin typeface="Calibri" pitchFamily="34" charset="0"/>
          <a:ea typeface="Verdana"/>
          <a:cs typeface="Verdan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lang="en-US" sz="2400" dirty="0" smtClean="0">
          <a:solidFill>
            <a:schemeClr val="tx1"/>
          </a:solidFill>
          <a:latin typeface="Calibri" pitchFamily="34" charset="0"/>
          <a:ea typeface="Verdana"/>
          <a:cs typeface="Verdan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lang="ru-RU" sz="2300" dirty="0">
          <a:solidFill>
            <a:schemeClr val="tx1"/>
          </a:solidFill>
          <a:latin typeface="Calibri" pitchFamily="34" charset="0"/>
          <a:ea typeface="Verdana"/>
          <a:cs typeface="Verdan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tmp"/><Relationship Id="rId4" Type="http://schemas.openxmlformats.org/officeDocument/2006/relationships/image" Target="../media/image15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m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tm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tmp"/><Relationship Id="rId4" Type="http://schemas.openxmlformats.org/officeDocument/2006/relationships/image" Target="../media/image26.tm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m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m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tmp"/><Relationship Id="rId4" Type="http://schemas.openxmlformats.org/officeDocument/2006/relationships/image" Target="../media/image34.tm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m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a vietturis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lv-LV" dirty="0"/>
              <a:t>Drošība un internets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sz="quarter" idx="11"/>
          </p:nvPr>
        </p:nvSpPr>
        <p:spPr>
          <a:xfrm>
            <a:off x="1259632" y="2132856"/>
            <a:ext cx="6840760" cy="576064"/>
          </a:xfrm>
        </p:spPr>
        <p:txBody>
          <a:bodyPr>
            <a:normAutofit fontScale="92500" lnSpcReduction="20000"/>
          </a:bodyPr>
          <a:lstStyle/>
          <a:p>
            <a:r>
              <a:rPr lang="lv-LV" dirty="0"/>
              <a:t>INTERNETA PAKALPOJUMI</a:t>
            </a:r>
          </a:p>
        </p:txBody>
      </p:sp>
      <p:sp>
        <p:nvSpPr>
          <p:cNvPr id="4" name="Teksta vietturis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lv-LV" dirty="0"/>
              <a:t>5.02. stunda</a:t>
            </a:r>
          </a:p>
        </p:txBody>
      </p:sp>
    </p:spTree>
    <p:extLst>
      <p:ext uri="{BB962C8B-B14F-4D97-AF65-F5344CB8AC3E}">
        <p14:creationId xmlns:p14="http://schemas.microsoft.com/office/powerpoint/2010/main" val="298287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/>
              <a:t>Paplašināt interneta pakalpojumu izmantošanas prasmes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2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Stundas mērķis</a:t>
            </a:r>
          </a:p>
        </p:txBody>
      </p:sp>
      <p:pic>
        <p:nvPicPr>
          <p:cNvPr id="5" name="Attēl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450591"/>
            <a:ext cx="5544616" cy="391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5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dirty="0"/>
              <a:t>Paplašināt interneta pārlūkprogrammas lietošanas prasmi</a:t>
            </a:r>
          </a:p>
          <a:p>
            <a:pPr lvl="0"/>
            <a:r>
              <a:rPr lang="lv-LV" dirty="0"/>
              <a:t>Veidot prasmi izmantot tiešsaistes tulkošanas rīkus</a:t>
            </a:r>
          </a:p>
          <a:p>
            <a:r>
              <a:rPr lang="lv-LV" dirty="0"/>
              <a:t>Mācīties novērtēt tiešsaistes vietnēs pieejamās informācijas ticamību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3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Stundas uzdevumi</a:t>
            </a:r>
          </a:p>
        </p:txBody>
      </p:sp>
    </p:spTree>
    <p:extLst>
      <p:ext uri="{BB962C8B-B14F-4D97-AF65-F5344CB8AC3E}">
        <p14:creationId xmlns:p14="http://schemas.microsoft.com/office/powerpoint/2010/main" val="196789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Interneta izmantošanai nepieciešamais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14776-24A3-450F-AAE4-8EF1585A30BC}" type="slidenum">
              <a:rPr lang="lv-LV" smtClean="0"/>
              <a:t>4</a:t>
            </a:fld>
            <a:endParaRPr lang="lv-LV" dirty="0"/>
          </a:p>
        </p:txBody>
      </p:sp>
      <p:pic>
        <p:nvPicPr>
          <p:cNvPr id="4" name="Attēls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96" y="2757264"/>
            <a:ext cx="2183904" cy="2183904"/>
          </a:xfrm>
          <a:prstGeom prst="rect">
            <a:avLst/>
          </a:prstGeom>
        </p:spPr>
      </p:pic>
      <p:pic>
        <p:nvPicPr>
          <p:cNvPr id="5" name="Attēl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3334" y="3052179"/>
            <a:ext cx="2880320" cy="2880320"/>
          </a:xfrm>
          <a:prstGeom prst="rect">
            <a:avLst/>
          </a:prstGeom>
        </p:spPr>
      </p:pic>
      <p:pic>
        <p:nvPicPr>
          <p:cNvPr id="6" name="Attēl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781" y="4492339"/>
            <a:ext cx="2802596" cy="2001229"/>
          </a:xfrm>
          <a:prstGeom prst="rect">
            <a:avLst/>
          </a:prstGeom>
        </p:spPr>
      </p:pic>
      <p:pic>
        <p:nvPicPr>
          <p:cNvPr id="7" name="Picture 6" descr="https://upload.wikimedia.org/wikipedia/en/thumb/d/d0/Chrome_Logo.svg/1024px-Chrome_Logo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976900"/>
            <a:ext cx="964268" cy="96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aisnstūris ar noapaļotiem stūriem 7"/>
          <p:cNvSpPr/>
          <p:nvPr/>
        </p:nvSpPr>
        <p:spPr>
          <a:xfrm>
            <a:off x="179512" y="1346887"/>
            <a:ext cx="3096344" cy="127457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2800" dirty="0">
                <a:solidFill>
                  <a:schemeClr val="tx1"/>
                </a:solidFill>
                <a:latin typeface="Calibri" panose="020F0502020204030204" pitchFamily="34" charset="0"/>
              </a:rPr>
              <a:t>Programmvadāma ierīce</a:t>
            </a:r>
          </a:p>
        </p:txBody>
      </p:sp>
      <p:sp>
        <p:nvSpPr>
          <p:cNvPr id="10" name="Taisnstūris ar noapaļotiem stūriem 9"/>
          <p:cNvSpPr/>
          <p:nvPr/>
        </p:nvSpPr>
        <p:spPr>
          <a:xfrm>
            <a:off x="3013575" y="1984176"/>
            <a:ext cx="3096344" cy="130080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2800" dirty="0">
                <a:solidFill>
                  <a:schemeClr val="tx1"/>
                </a:solidFill>
                <a:latin typeface="Calibri" panose="020F0502020204030204" pitchFamily="34" charset="0"/>
              </a:rPr>
              <a:t>Interneta pakalpojumu sniedzējs</a:t>
            </a:r>
          </a:p>
        </p:txBody>
      </p:sp>
      <p:sp>
        <p:nvSpPr>
          <p:cNvPr id="11" name="Taisnstūris ar noapaļotiem stūriem 10"/>
          <p:cNvSpPr/>
          <p:nvPr/>
        </p:nvSpPr>
        <p:spPr>
          <a:xfrm>
            <a:off x="5812033" y="2634580"/>
            <a:ext cx="3096344" cy="127821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2800" dirty="0">
                <a:solidFill>
                  <a:schemeClr val="tx1"/>
                </a:solidFill>
                <a:latin typeface="Calibri" panose="020F0502020204030204" pitchFamily="34" charset="0"/>
              </a:rPr>
              <a:t>Interneta pārlūkprogramma</a:t>
            </a:r>
          </a:p>
        </p:txBody>
      </p:sp>
    </p:spTree>
    <p:extLst>
      <p:ext uri="{BB962C8B-B14F-4D97-AF65-F5344CB8AC3E}">
        <p14:creationId xmlns:p14="http://schemas.microsoft.com/office/powerpoint/2010/main" val="230758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Interneta pārlūkprogrammu piemēri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14776-24A3-450F-AAE4-8EF1585A30BC}" type="slidenum">
              <a:rPr lang="lv-LV" smtClean="0"/>
              <a:t>5</a:t>
            </a:fld>
            <a:endParaRPr lang="lv-LV" dirty="0"/>
          </a:p>
        </p:txBody>
      </p:sp>
      <p:pic>
        <p:nvPicPr>
          <p:cNvPr id="1028" name="Picture 4" descr="https://cdn-media-1.lifehack.org/wp-content/files/2007/03/20070306-firefo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297" y="1363884"/>
            <a:ext cx="1798531" cy="170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en/thumb/d/d0/Chrome_Logo.svg/1024px-Chrome_Logo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45" y="1287927"/>
            <a:ext cx="1928537" cy="192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upload.wikimedia.org/wikipedia/commons/thumb/1/1b/Internet_Explorer_9_icon.svg/2000px-Internet_Explorer_9_icon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687" y="4618749"/>
            <a:ext cx="187220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images.techhive.com/images/article/2015/04/microsoft-edge-100582336-larg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715" y="4784868"/>
            <a:ext cx="2518268" cy="168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āla remarka 3"/>
          <p:cNvSpPr/>
          <p:nvPr/>
        </p:nvSpPr>
        <p:spPr>
          <a:xfrm>
            <a:off x="3551463" y="3237092"/>
            <a:ext cx="1800200" cy="1109079"/>
          </a:xfrm>
          <a:prstGeom prst="wedgeEllipseCallout">
            <a:avLst>
              <a:gd name="adj1" fmla="val 1593"/>
              <a:gd name="adj2" fmla="val -97189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Mozilla</a:t>
            </a:r>
            <a:r>
              <a:rPr lang="lv-LV" sz="24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lv-LV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Firefox</a:t>
            </a:r>
            <a:endParaRPr lang="lv-LV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Ovāla remarka 9"/>
          <p:cNvSpPr/>
          <p:nvPr/>
        </p:nvSpPr>
        <p:spPr>
          <a:xfrm>
            <a:off x="578991" y="5176378"/>
            <a:ext cx="1800200" cy="1117919"/>
          </a:xfrm>
          <a:prstGeom prst="wedgeEllipseCallout">
            <a:avLst>
              <a:gd name="adj1" fmla="val 76448"/>
              <a:gd name="adj2" fmla="val -28638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2400" dirty="0">
                <a:solidFill>
                  <a:schemeClr val="tx1"/>
                </a:solidFill>
                <a:latin typeface="Calibri" panose="020F0502020204030204" pitchFamily="34" charset="0"/>
              </a:rPr>
              <a:t>Internet Explorer</a:t>
            </a:r>
          </a:p>
        </p:txBody>
      </p:sp>
      <p:sp>
        <p:nvSpPr>
          <p:cNvPr id="11" name="Ovāla remarka 10"/>
          <p:cNvSpPr/>
          <p:nvPr/>
        </p:nvSpPr>
        <p:spPr>
          <a:xfrm>
            <a:off x="186213" y="3256974"/>
            <a:ext cx="1800200" cy="1036277"/>
          </a:xfrm>
          <a:prstGeom prst="wedgeEllipseCallout">
            <a:avLst>
              <a:gd name="adj1" fmla="val 39912"/>
              <a:gd name="adj2" fmla="val -89143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Google</a:t>
            </a:r>
            <a:r>
              <a:rPr lang="lv-LV" sz="24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lv-LV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Chrome</a:t>
            </a:r>
            <a:endParaRPr lang="lv-LV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Ovāla remarka 11"/>
          <p:cNvSpPr/>
          <p:nvPr/>
        </p:nvSpPr>
        <p:spPr>
          <a:xfrm>
            <a:off x="6300192" y="5176378"/>
            <a:ext cx="2088232" cy="1130984"/>
          </a:xfrm>
          <a:prstGeom prst="wedgeEllipseCallout">
            <a:avLst>
              <a:gd name="adj1" fmla="val -75935"/>
              <a:gd name="adj2" fmla="val -37751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2400" dirty="0">
                <a:solidFill>
                  <a:schemeClr val="tx1"/>
                </a:solidFill>
                <a:latin typeface="Calibri" panose="020F0502020204030204" pitchFamily="34" charset="0"/>
              </a:rPr>
              <a:t>Microsoft </a:t>
            </a:r>
            <a:r>
              <a:rPr lang="lv-LV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Edge</a:t>
            </a:r>
            <a:endParaRPr lang="lv-LV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 descr="http://spi2uk.itvnet.lv/upload/articles/34/348599/images/Dazadi-interneta-5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6" t="3238" r="10032" b="5897"/>
          <a:stretch/>
        </p:blipFill>
        <p:spPr bwMode="auto">
          <a:xfrm>
            <a:off x="5840640" y="1363884"/>
            <a:ext cx="1927216" cy="186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āla remarka 12"/>
          <p:cNvSpPr/>
          <p:nvPr/>
        </p:nvSpPr>
        <p:spPr>
          <a:xfrm>
            <a:off x="6705983" y="3284074"/>
            <a:ext cx="2088232" cy="1117919"/>
          </a:xfrm>
          <a:prstGeom prst="wedgeEllipseCallout">
            <a:avLst>
              <a:gd name="adj1" fmla="val -35988"/>
              <a:gd name="adj2" fmla="val -102326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2400" dirty="0">
                <a:solidFill>
                  <a:schemeClr val="tx1"/>
                </a:solidFill>
                <a:latin typeface="Calibri" panose="020F0502020204030204" pitchFamily="34" charset="0"/>
              </a:rPr>
              <a:t>Safari</a:t>
            </a:r>
          </a:p>
        </p:txBody>
      </p:sp>
    </p:spTree>
    <p:extLst>
      <p:ext uri="{BB962C8B-B14F-4D97-AF65-F5344CB8AC3E}">
        <p14:creationId xmlns:p14="http://schemas.microsoft.com/office/powerpoint/2010/main" val="216547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ttēls 15" descr="Ekrāna izgriezums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84749"/>
            <a:ext cx="8678863" cy="332639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Interneta pārlūkprogramma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14776-24A3-450F-AAE4-8EF1585A30BC}" type="slidenum">
              <a:rPr lang="lv-LV" smtClean="0"/>
              <a:t>6</a:t>
            </a:fld>
            <a:endParaRPr lang="lv-LV" dirty="0"/>
          </a:p>
        </p:txBody>
      </p:sp>
      <p:sp>
        <p:nvSpPr>
          <p:cNvPr id="5" name="TextBox 4"/>
          <p:cNvSpPr txBox="1"/>
          <p:nvPr/>
        </p:nvSpPr>
        <p:spPr>
          <a:xfrm>
            <a:off x="4932040" y="5527908"/>
            <a:ext cx="3479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600" b="1" dirty="0" err="1">
                <a:solidFill>
                  <a:schemeClr val="accent3">
                    <a:lumMod val="50000"/>
                  </a:schemeClr>
                </a:solidFill>
              </a:rPr>
              <a:t>www.e-klase.lv</a:t>
            </a:r>
            <a:endParaRPr lang="lv-LV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20" name="Grupa 19"/>
          <p:cNvGrpSpPr/>
          <p:nvPr/>
        </p:nvGrpSpPr>
        <p:grpSpPr>
          <a:xfrm>
            <a:off x="1418020" y="4251844"/>
            <a:ext cx="3100923" cy="1860839"/>
            <a:chOff x="1418020" y="4251844"/>
            <a:chExt cx="3100923" cy="1860839"/>
          </a:xfrm>
        </p:grpSpPr>
        <p:sp>
          <p:nvSpPr>
            <p:cNvPr id="6" name="Taisnstūrveida remarka ar noapaļotiem stūriem 5"/>
            <p:cNvSpPr/>
            <p:nvPr/>
          </p:nvSpPr>
          <p:spPr>
            <a:xfrm>
              <a:off x="1418020" y="4251844"/>
              <a:ext cx="3100923" cy="1860839"/>
            </a:xfrm>
            <a:prstGeom prst="wedgeRoundRectCallout">
              <a:avLst>
                <a:gd name="adj1" fmla="val -50215"/>
                <a:gd name="adj2" fmla="val -152160"/>
                <a:gd name="adj3" fmla="val 16667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v-LV" sz="3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lv-LV" sz="3200" dirty="0">
                  <a:solidFill>
                    <a:schemeClr val="tx1"/>
                  </a:solidFill>
                  <a:latin typeface="Calibri" panose="020F0502020204030204" pitchFamily="34" charset="0"/>
                </a:rPr>
                <a:t>       Lapas atsvaidzināšana</a:t>
              </a:r>
            </a:p>
          </p:txBody>
        </p:sp>
        <p:pic>
          <p:nvPicPr>
            <p:cNvPr id="18" name="Attēls 17" descr="Ekrāna izgriezums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4480329"/>
              <a:ext cx="1001768" cy="84275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grpSp>
        <p:nvGrpSpPr>
          <p:cNvPr id="21" name="Grupa 20"/>
          <p:cNvGrpSpPr/>
          <p:nvPr/>
        </p:nvGrpSpPr>
        <p:grpSpPr>
          <a:xfrm>
            <a:off x="5398238" y="3047945"/>
            <a:ext cx="3099434" cy="1853762"/>
            <a:chOff x="5398238" y="3047945"/>
            <a:chExt cx="3099434" cy="1853762"/>
          </a:xfrm>
        </p:grpSpPr>
        <p:sp>
          <p:nvSpPr>
            <p:cNvPr id="12" name="Taisnstūrveida remarka ar noapaļotiem stūriem 11"/>
            <p:cNvSpPr/>
            <p:nvPr/>
          </p:nvSpPr>
          <p:spPr>
            <a:xfrm>
              <a:off x="5398238" y="3047945"/>
              <a:ext cx="3099434" cy="1853762"/>
            </a:xfrm>
            <a:prstGeom prst="wedgeRoundRectCallout">
              <a:avLst>
                <a:gd name="adj1" fmla="val -175589"/>
                <a:gd name="adj2" fmla="val -94133"/>
                <a:gd name="adj3" fmla="val 16667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v-LV" sz="3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lv-LV" sz="3200" dirty="0">
                  <a:solidFill>
                    <a:schemeClr val="tx1"/>
                  </a:solidFill>
                  <a:latin typeface="Calibri" panose="020F0502020204030204" pitchFamily="34" charset="0"/>
                </a:rPr>
                <a:t>   Lapas lejupielādes apturēšana</a:t>
              </a:r>
            </a:p>
          </p:txBody>
        </p:sp>
        <p:pic>
          <p:nvPicPr>
            <p:cNvPr id="19" name="Attēls 18" descr="Ekrāna izgriezums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0112" y="3231192"/>
              <a:ext cx="910791" cy="74001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40293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Attēls 21" descr="Ekrāna izgriezums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01" y="1461165"/>
            <a:ext cx="8678863" cy="332639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Tīmekļa lapas drošības pazīmes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14776-24A3-450F-AAE4-8EF1585A30BC}" type="slidenum">
              <a:rPr lang="lv-LV" smtClean="0"/>
              <a:t>7</a:t>
            </a:fld>
            <a:endParaRPr lang="lv-LV" dirty="0"/>
          </a:p>
        </p:txBody>
      </p:sp>
      <p:grpSp>
        <p:nvGrpSpPr>
          <p:cNvPr id="19" name="Grupa 18"/>
          <p:cNvGrpSpPr/>
          <p:nvPr/>
        </p:nvGrpSpPr>
        <p:grpSpPr>
          <a:xfrm>
            <a:off x="3020170" y="3353873"/>
            <a:ext cx="3100923" cy="1860839"/>
            <a:chOff x="3020170" y="3353873"/>
            <a:chExt cx="3100923" cy="1860839"/>
          </a:xfrm>
        </p:grpSpPr>
        <p:sp>
          <p:nvSpPr>
            <p:cNvPr id="13" name="Taisnstūrveida remarka ar noapaļotiem stūriem 12"/>
            <p:cNvSpPr/>
            <p:nvPr/>
          </p:nvSpPr>
          <p:spPr>
            <a:xfrm>
              <a:off x="3020170" y="3353873"/>
              <a:ext cx="3100923" cy="1860839"/>
            </a:xfrm>
            <a:prstGeom prst="wedgeRoundRectCallout">
              <a:avLst>
                <a:gd name="adj1" fmla="val -74118"/>
                <a:gd name="adj2" fmla="val -96125"/>
                <a:gd name="adj3" fmla="val 16667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v-LV" sz="48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lv-LV" sz="3200" dirty="0">
                  <a:solidFill>
                    <a:schemeClr val="tx1"/>
                  </a:solidFill>
                  <a:latin typeface="Calibri" panose="020F0502020204030204" pitchFamily="34" charset="0"/>
                </a:rPr>
                <a:t>Norādes, ka lapa ir droša</a:t>
              </a:r>
            </a:p>
          </p:txBody>
        </p:sp>
        <p:pic>
          <p:nvPicPr>
            <p:cNvPr id="16" name="Attēls 15" descr="Ekrāna izgriezums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4208" y="3450289"/>
              <a:ext cx="1992848" cy="69879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21" name="Ovāls 20"/>
          <p:cNvSpPr/>
          <p:nvPr/>
        </p:nvSpPr>
        <p:spPr>
          <a:xfrm>
            <a:off x="3549020" y="3450289"/>
            <a:ext cx="662560" cy="662560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 err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Ovāls 28"/>
          <p:cNvSpPr/>
          <p:nvPr/>
        </p:nvSpPr>
        <p:spPr>
          <a:xfrm>
            <a:off x="4904496" y="3450289"/>
            <a:ext cx="331280" cy="662560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 err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88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Ievadot konkrētu adresi</a:t>
            </a:r>
          </a:p>
          <a:p>
            <a:r>
              <a:rPr lang="lv-LV" dirty="0"/>
              <a:t>Izmantojot meklētājprogrammas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8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Informācijas meklēšana internetā</a:t>
            </a:r>
          </a:p>
        </p:txBody>
      </p:sp>
      <p:pic>
        <p:nvPicPr>
          <p:cNvPr id="5" name="Attēl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636912"/>
            <a:ext cx="4896544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89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Lai atrastās noderīgās lapas varētu ātri atvērt arī citreiz</a:t>
            </a:r>
          </a:p>
          <a:p>
            <a:r>
              <a:rPr lang="lv-LV" dirty="0"/>
              <a:t>Ja vajadzīgo informāciju latviešu valodā nevar atrast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9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Ko darīt?</a:t>
            </a:r>
          </a:p>
        </p:txBody>
      </p:sp>
      <p:pic>
        <p:nvPicPr>
          <p:cNvPr id="5" name="Attēl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429000"/>
            <a:ext cx="4248472" cy="282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4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idx="1"/>
          </p:nvPr>
        </p:nvSpPr>
        <p:spPr>
          <a:xfrm>
            <a:off x="304800" y="5805264"/>
            <a:ext cx="8382000" cy="576064"/>
          </a:xfrm>
        </p:spPr>
        <p:txBody>
          <a:bodyPr/>
          <a:lstStyle/>
          <a:p>
            <a:pPr marL="0" indent="0" algn="ctr">
              <a:buNone/>
            </a:pPr>
            <a:r>
              <a:rPr lang="lv-LV" b="1" dirty="0">
                <a:solidFill>
                  <a:schemeClr val="accent3">
                    <a:lumMod val="50000"/>
                  </a:schemeClr>
                </a:solidFill>
              </a:rPr>
              <a:t>Pievienot e-klases lapu grāmatzīmju sarakstam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10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Tīmekļa lapas atzīmēšana ar grāmatzīmi</a:t>
            </a:r>
          </a:p>
        </p:txBody>
      </p:sp>
      <p:pic>
        <p:nvPicPr>
          <p:cNvPr id="8" name="Attēls 7" descr="Ekrāna izgriezums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58" y="1628800"/>
            <a:ext cx="5833278" cy="3797020"/>
          </a:xfrm>
          <a:prstGeom prst="rect">
            <a:avLst/>
          </a:prstGeom>
        </p:spPr>
      </p:pic>
      <p:sp>
        <p:nvSpPr>
          <p:cNvPr id="5" name="Taisnstūrveida remarka ar noapaļotiem stūriem 4"/>
          <p:cNvSpPr/>
          <p:nvPr/>
        </p:nvSpPr>
        <p:spPr>
          <a:xfrm>
            <a:off x="396044" y="1268760"/>
            <a:ext cx="2592288" cy="576064"/>
          </a:xfrm>
          <a:prstGeom prst="wedgeRoundRectCallout">
            <a:avLst>
              <a:gd name="adj1" fmla="val 72611"/>
              <a:gd name="adj2" fmla="val 140475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3000" dirty="0">
                <a:solidFill>
                  <a:schemeClr val="tx1"/>
                </a:solidFill>
                <a:latin typeface="Calibri" panose="020F0502020204030204" pitchFamily="34" charset="0"/>
              </a:rPr>
              <a:t>Atver lapu</a:t>
            </a:r>
          </a:p>
        </p:txBody>
      </p:sp>
      <p:grpSp>
        <p:nvGrpSpPr>
          <p:cNvPr id="6" name="Grupa 5"/>
          <p:cNvGrpSpPr/>
          <p:nvPr/>
        </p:nvGrpSpPr>
        <p:grpSpPr>
          <a:xfrm>
            <a:off x="6372200" y="1269105"/>
            <a:ext cx="2592288" cy="1224136"/>
            <a:chOff x="6372200" y="1269105"/>
            <a:chExt cx="2592288" cy="1224136"/>
          </a:xfrm>
        </p:grpSpPr>
        <p:sp>
          <p:nvSpPr>
            <p:cNvPr id="9" name="Taisnstūrveida remarka ar noapaļotiem stūriem 8"/>
            <p:cNvSpPr/>
            <p:nvPr/>
          </p:nvSpPr>
          <p:spPr>
            <a:xfrm>
              <a:off x="6372200" y="1269105"/>
              <a:ext cx="2592288" cy="1224136"/>
            </a:xfrm>
            <a:prstGeom prst="wedgeRoundRectCallout">
              <a:avLst>
                <a:gd name="adj1" fmla="val -79005"/>
                <a:gd name="adj2" fmla="val 34325"/>
                <a:gd name="adj3" fmla="val 16667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3000" dirty="0">
                  <a:solidFill>
                    <a:schemeClr val="tx1"/>
                  </a:solidFill>
                  <a:latin typeface="Calibri" panose="020F0502020204030204" pitchFamily="34" charset="0"/>
                </a:rPr>
                <a:t>Klikšķis uz</a:t>
              </a:r>
            </a:p>
            <a:p>
              <a:pPr algn="ctr"/>
              <a:endParaRPr lang="lv-LV" sz="30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7" name="Attēls 6" descr="Ekrāna izgriezums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4388" y="1959858"/>
              <a:ext cx="467911" cy="46103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10" name="Taisnstūrveida remarka ar noapaļotiem stūriem 9"/>
          <p:cNvSpPr/>
          <p:nvPr/>
        </p:nvSpPr>
        <p:spPr>
          <a:xfrm>
            <a:off x="6362400" y="2915242"/>
            <a:ext cx="2592288" cy="1224136"/>
          </a:xfrm>
          <a:prstGeom prst="wedgeRoundRectCallout">
            <a:avLst>
              <a:gd name="adj1" fmla="val -93857"/>
              <a:gd name="adj2" fmla="val -24647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3000" dirty="0">
                <a:solidFill>
                  <a:schemeClr val="tx1"/>
                </a:solidFill>
                <a:latin typeface="Calibri" panose="020F0502020204030204" pitchFamily="34" charset="0"/>
              </a:rPr>
              <a:t>Var mainīt nosaukumu</a:t>
            </a:r>
          </a:p>
        </p:txBody>
      </p:sp>
      <p:sp>
        <p:nvSpPr>
          <p:cNvPr id="11" name="Taisnstūrveida remarka ar noapaļotiem stūriem 10"/>
          <p:cNvSpPr/>
          <p:nvPr/>
        </p:nvSpPr>
        <p:spPr>
          <a:xfrm>
            <a:off x="6385411" y="4437112"/>
            <a:ext cx="2592288" cy="1224136"/>
          </a:xfrm>
          <a:prstGeom prst="wedgeRoundRectCallout">
            <a:avLst>
              <a:gd name="adj1" fmla="val -93857"/>
              <a:gd name="adj2" fmla="val -73135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3000" dirty="0">
                <a:solidFill>
                  <a:schemeClr val="tx1"/>
                </a:solidFill>
                <a:latin typeface="Calibri" panose="020F0502020204030204" pitchFamily="34" charset="0"/>
              </a:rPr>
              <a:t>Apstiprina</a:t>
            </a:r>
          </a:p>
        </p:txBody>
      </p:sp>
    </p:spTree>
    <p:extLst>
      <p:ext uri="{BB962C8B-B14F-4D97-AF65-F5344CB8AC3E}">
        <p14:creationId xmlns:p14="http://schemas.microsoft.com/office/powerpoint/2010/main" val="367669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err="1"/>
              <a:t>startit.lv</a:t>
            </a:r>
            <a:r>
              <a:rPr lang="lv-LV" dirty="0"/>
              <a:t>/datorika</a:t>
            </a:r>
          </a:p>
          <a:p>
            <a:r>
              <a:rPr lang="lv-LV" dirty="0"/>
              <a:t>Pievienot lapu grāmatzīmju sarakstam</a:t>
            </a:r>
          </a:p>
          <a:p>
            <a:r>
              <a:rPr lang="lv-LV" dirty="0"/>
              <a:t>Pieteikties mācību videi</a:t>
            </a:r>
          </a:p>
          <a:p>
            <a:r>
              <a:rPr lang="lv-LV" dirty="0"/>
              <a:t>Atvērt 2. stundu</a:t>
            </a:r>
          </a:p>
          <a:p>
            <a:r>
              <a:rPr lang="lv-LV" dirty="0"/>
              <a:t>Lejupielādēt datni </a:t>
            </a:r>
            <a:r>
              <a:rPr lang="lv-LV" i="1" dirty="0"/>
              <a:t>5K_01_02_U1.docx</a:t>
            </a:r>
          </a:p>
          <a:p>
            <a:r>
              <a:rPr lang="lv-LV" dirty="0"/>
              <a:t>Atvērt lejupielādēto datni</a:t>
            </a:r>
          </a:p>
          <a:p>
            <a:endParaRPr lang="lv-LV" dirty="0"/>
          </a:p>
          <a:p>
            <a:endParaRPr lang="lv-LV" dirty="0"/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11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Uzdevums</a:t>
            </a:r>
            <a:endParaRPr lang="lv-LV" i="1" dirty="0"/>
          </a:p>
        </p:txBody>
      </p:sp>
    </p:spTree>
    <p:extLst>
      <p:ext uri="{BB962C8B-B14F-4D97-AF65-F5344CB8AC3E}">
        <p14:creationId xmlns:p14="http://schemas.microsoft.com/office/powerpoint/2010/main" val="317489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atura vietturis 5"/>
          <p:cNvSpPr>
            <a:spLocks noGrp="1"/>
          </p:cNvSpPr>
          <p:nvPr>
            <p:ph idx="1"/>
          </p:nvPr>
        </p:nvSpPr>
        <p:spPr>
          <a:xfrm>
            <a:off x="251520" y="1412776"/>
            <a:ext cx="4123184" cy="584829"/>
          </a:xfrm>
        </p:spPr>
        <p:txBody>
          <a:bodyPr/>
          <a:lstStyle/>
          <a:p>
            <a:pPr marL="0" indent="0" algn="ctr">
              <a:buNone/>
            </a:pPr>
            <a:r>
              <a:rPr lang="lv-LV" dirty="0"/>
              <a:t>Atvēršana ar grāmatzīmi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12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Grāmatzīmju lietošana un dzēšana</a:t>
            </a:r>
          </a:p>
        </p:txBody>
      </p:sp>
      <p:sp>
        <p:nvSpPr>
          <p:cNvPr id="7" name="Satura vietturis 6"/>
          <p:cNvSpPr>
            <a:spLocks noGrp="1"/>
          </p:cNvSpPr>
          <p:nvPr>
            <p:ph idx="11"/>
          </p:nvPr>
        </p:nvSpPr>
        <p:spPr>
          <a:xfrm>
            <a:off x="4716016" y="1412776"/>
            <a:ext cx="4176464" cy="584829"/>
          </a:xfrm>
        </p:spPr>
        <p:txBody>
          <a:bodyPr/>
          <a:lstStyle/>
          <a:p>
            <a:pPr marL="0" indent="0" algn="ctr">
              <a:buNone/>
            </a:pPr>
            <a:r>
              <a:rPr lang="lv-LV" dirty="0"/>
              <a:t>Grāmatzīmes dzēšana</a:t>
            </a:r>
          </a:p>
        </p:txBody>
      </p:sp>
      <p:pic>
        <p:nvPicPr>
          <p:cNvPr id="8" name="Attēls 7" descr="Ekrāna izgriezum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88840"/>
            <a:ext cx="3591426" cy="31341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Attēls 8" descr="Ekrāna izgriezum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997605"/>
            <a:ext cx="3629532" cy="3172268"/>
          </a:xfrm>
          <a:prstGeom prst="rect">
            <a:avLst/>
          </a:prstGeom>
        </p:spPr>
      </p:pic>
      <p:sp>
        <p:nvSpPr>
          <p:cNvPr id="10" name="Ovāls 9"/>
          <p:cNvSpPr/>
          <p:nvPr/>
        </p:nvSpPr>
        <p:spPr>
          <a:xfrm>
            <a:off x="899592" y="2636912"/>
            <a:ext cx="1800200" cy="36004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 err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Ovāls 11"/>
          <p:cNvSpPr/>
          <p:nvPr/>
        </p:nvSpPr>
        <p:spPr>
          <a:xfrm>
            <a:off x="6079691" y="4725144"/>
            <a:ext cx="1245574" cy="36004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 err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Ovāls 14"/>
          <p:cNvSpPr/>
          <p:nvPr/>
        </p:nvSpPr>
        <p:spPr>
          <a:xfrm>
            <a:off x="5736237" y="2657890"/>
            <a:ext cx="986856" cy="36004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 err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63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10" grpId="0" animBg="1"/>
      <p:bldP spid="12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idx="1"/>
          </p:nvPr>
        </p:nvSpPr>
        <p:spPr>
          <a:xfrm>
            <a:off x="304800" y="1412776"/>
            <a:ext cx="8382000" cy="1872208"/>
          </a:xfrm>
        </p:spPr>
        <p:txBody>
          <a:bodyPr>
            <a:normAutofit/>
          </a:bodyPr>
          <a:lstStyle/>
          <a:p>
            <a:r>
              <a:rPr lang="lv-LV" b="1" dirty="0">
                <a:solidFill>
                  <a:schemeClr val="accent3">
                    <a:lumMod val="50000"/>
                  </a:schemeClr>
                </a:solidFill>
              </a:rPr>
              <a:t>Ar grāmatzīmi atvērt e-klases lapu</a:t>
            </a:r>
          </a:p>
          <a:p>
            <a:r>
              <a:rPr lang="lv-LV" b="1" dirty="0">
                <a:solidFill>
                  <a:schemeClr val="accent3">
                    <a:lumMod val="50000"/>
                  </a:schemeClr>
                </a:solidFill>
              </a:rPr>
              <a:t>Atvērt pirmo rakstu</a:t>
            </a:r>
          </a:p>
          <a:p>
            <a:r>
              <a:rPr lang="lv-LV" b="1" dirty="0">
                <a:solidFill>
                  <a:schemeClr val="accent3">
                    <a:lumMod val="50000"/>
                  </a:schemeClr>
                </a:solidFill>
              </a:rPr>
              <a:t>Dublēt tā saturu atvērtajā dokumentā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13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i="1" dirty="0"/>
              <a:t>5K_01_02_U1</a:t>
            </a:r>
            <a:r>
              <a:rPr lang="lv-LV" dirty="0"/>
              <a:t> – 1. uzdevums</a:t>
            </a:r>
          </a:p>
        </p:txBody>
      </p:sp>
      <p:sp>
        <p:nvSpPr>
          <p:cNvPr id="5" name="Satura vietturis 1"/>
          <p:cNvSpPr txBox="1">
            <a:spLocks/>
          </p:cNvSpPr>
          <p:nvPr/>
        </p:nvSpPr>
        <p:spPr bwMode="auto">
          <a:xfrm>
            <a:off x="3059832" y="3284984"/>
            <a:ext cx="561662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lang="en-US" sz="3000">
                <a:solidFill>
                  <a:schemeClr val="tx1"/>
                </a:solidFill>
                <a:latin typeface="Calibri" pitchFamily="34" charset="0"/>
                <a:ea typeface="Verdana"/>
                <a:cs typeface="Verdana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lang="en-US" sz="2800">
                <a:solidFill>
                  <a:schemeClr val="tx1"/>
                </a:solidFill>
                <a:latin typeface="Calibri" pitchFamily="34" charset="0"/>
                <a:ea typeface="Verdana"/>
                <a:cs typeface="Verdan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Calibri" pitchFamily="34" charset="0"/>
              <a:buChar char="▪"/>
              <a:defRPr lang="en-US" sz="2600">
                <a:solidFill>
                  <a:schemeClr val="tx1"/>
                </a:solidFill>
                <a:latin typeface="Calibri" pitchFamily="34" charset="0"/>
                <a:ea typeface="Verdana"/>
                <a:cs typeface="Verdan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lang="en-US" sz="2400">
                <a:solidFill>
                  <a:schemeClr val="tx1"/>
                </a:solidFill>
                <a:latin typeface="Calibri" pitchFamily="34" charset="0"/>
                <a:ea typeface="Verdana"/>
                <a:cs typeface="Verdan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lang="ru-RU" sz="2300">
                <a:solidFill>
                  <a:schemeClr val="tx1"/>
                </a:solidFill>
                <a:latin typeface="Calibri" pitchFamily="34" charset="0"/>
                <a:ea typeface="Verdana"/>
                <a:cs typeface="Verdan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lv-LV" kern="0" dirty="0"/>
              <a:t>Informācijas dublēšana:</a:t>
            </a:r>
          </a:p>
          <a:p>
            <a:r>
              <a:rPr lang="lv-LV" kern="0" dirty="0"/>
              <a:t>Atlasa atrasto informāciju</a:t>
            </a:r>
          </a:p>
          <a:p>
            <a:r>
              <a:rPr lang="lv-LV" kern="0" dirty="0"/>
              <a:t>Komanda «</a:t>
            </a:r>
            <a:r>
              <a:rPr lang="lv-LV" i="1" kern="0" dirty="0"/>
              <a:t>Kopēt (</a:t>
            </a:r>
            <a:r>
              <a:rPr lang="lv-LV" i="1" kern="0" dirty="0" err="1"/>
              <a:t>Copy</a:t>
            </a:r>
            <a:r>
              <a:rPr lang="lv-LV" i="1" kern="0" dirty="0"/>
              <a:t>)</a:t>
            </a:r>
            <a:r>
              <a:rPr lang="lv-LV" kern="0" dirty="0"/>
              <a:t>»</a:t>
            </a:r>
          </a:p>
          <a:p>
            <a:r>
              <a:rPr lang="lv-LV" kern="0" dirty="0"/>
              <a:t>Atver datni, kurā jādublē</a:t>
            </a:r>
          </a:p>
          <a:p>
            <a:r>
              <a:rPr lang="lv-LV" kern="0" dirty="0"/>
              <a:t>Komanda «</a:t>
            </a:r>
            <a:r>
              <a:rPr lang="lv-LV" i="1" kern="0" dirty="0"/>
              <a:t>Ielīmēt (</a:t>
            </a:r>
            <a:r>
              <a:rPr lang="lv-LV" i="1" kern="0" dirty="0" err="1"/>
              <a:t>Paste</a:t>
            </a:r>
            <a:r>
              <a:rPr lang="lv-LV" i="1" kern="0" dirty="0"/>
              <a:t>)</a:t>
            </a:r>
            <a:r>
              <a:rPr lang="lv-LV" kern="0" dirty="0"/>
              <a:t>»</a:t>
            </a:r>
          </a:p>
          <a:p>
            <a:endParaRPr lang="lv-LV" kern="0" dirty="0"/>
          </a:p>
        </p:txBody>
      </p:sp>
    </p:spTree>
    <p:extLst>
      <p:ext uri="{BB962C8B-B14F-4D97-AF65-F5344CB8AC3E}">
        <p14:creationId xmlns:p14="http://schemas.microsoft.com/office/powerpoint/2010/main" val="204329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atura vietturis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7" b="4044"/>
          <a:stretch/>
        </p:blipFill>
        <p:spPr>
          <a:xfrm>
            <a:off x="1403648" y="1412776"/>
            <a:ext cx="5871951" cy="4913294"/>
          </a:xfrm>
        </p:spPr>
      </p:pic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14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Dinamiskā pauze – acīm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9592" y="1768460"/>
            <a:ext cx="7200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lv-LV" sz="3200" dirty="0"/>
              <a:t>5x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5264" y="3501008"/>
            <a:ext cx="7200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lv-LV" sz="3200" dirty="0"/>
              <a:t>5x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641" y="5233555"/>
            <a:ext cx="7200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lv-LV" sz="3200" dirty="0"/>
              <a:t>5x</a:t>
            </a:r>
          </a:p>
        </p:txBody>
      </p:sp>
    </p:spTree>
    <p:extLst>
      <p:ext uri="{BB962C8B-B14F-4D97-AF65-F5344CB8AC3E}">
        <p14:creationId xmlns:p14="http://schemas.microsoft.com/office/powerpoint/2010/main" val="206121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Dinamiskā pauze – plaukstām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15</a:t>
            </a:fld>
            <a:endParaRPr lang="lv-LV" dirty="0"/>
          </a:p>
        </p:txBody>
      </p:sp>
      <p:sp>
        <p:nvSpPr>
          <p:cNvPr id="6" name="TextBox 5"/>
          <p:cNvSpPr txBox="1"/>
          <p:nvPr/>
        </p:nvSpPr>
        <p:spPr>
          <a:xfrm>
            <a:off x="275184" y="1768460"/>
            <a:ext cx="7200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lv-LV" sz="3200" dirty="0"/>
              <a:t>5x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08104" y="1768460"/>
            <a:ext cx="7200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lv-LV" sz="3200" dirty="0"/>
              <a:t>5x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75529" y="4452195"/>
            <a:ext cx="72008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lv-LV" sz="3200" dirty="0"/>
              <a:t>5x</a:t>
            </a:r>
          </a:p>
        </p:txBody>
      </p:sp>
      <p:pic>
        <p:nvPicPr>
          <p:cNvPr id="9" name="Attēls 8" descr="Ekrāna izgriezum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31" y="1218045"/>
            <a:ext cx="2724057" cy="1685604"/>
          </a:xfrm>
          <a:prstGeom prst="rect">
            <a:avLst/>
          </a:prstGeom>
        </p:spPr>
      </p:pic>
      <p:pic>
        <p:nvPicPr>
          <p:cNvPr id="10" name="Attēls 9" descr="Ekrāna izgriezum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09" y="3197176"/>
            <a:ext cx="1751165" cy="2616200"/>
          </a:xfrm>
          <a:prstGeom prst="rect">
            <a:avLst/>
          </a:prstGeom>
        </p:spPr>
      </p:pic>
      <p:pic>
        <p:nvPicPr>
          <p:cNvPr id="11" name="Attēls 10" descr="Ekrāna izgriezum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422466"/>
            <a:ext cx="2428961" cy="127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2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Informācijas salīdzināšana dažādos avotos </a:t>
            </a:r>
          </a:p>
          <a:p>
            <a:r>
              <a:rPr lang="lv-LV" dirty="0"/>
              <a:t>Vai tie ir fakti, vai kāda cilvēka viedoklis?</a:t>
            </a:r>
          </a:p>
          <a:p>
            <a:r>
              <a:rPr lang="lv-LV" dirty="0"/>
              <a:t>Vai informācija nav novecojusi?</a:t>
            </a:r>
          </a:p>
          <a:p>
            <a:r>
              <a:rPr lang="lv-LV" dirty="0"/>
              <a:t>Vai ir norādīts autors?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16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Informācijas ticamības novērtēšana internetā</a:t>
            </a:r>
          </a:p>
        </p:txBody>
      </p:sp>
      <p:pic>
        <p:nvPicPr>
          <p:cNvPr id="6" name="Attēl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645024"/>
            <a:ext cx="4002698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4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idx="1"/>
          </p:nvPr>
        </p:nvSpPr>
        <p:spPr>
          <a:xfrm>
            <a:off x="304800" y="1412776"/>
            <a:ext cx="8382000" cy="4824536"/>
          </a:xfrm>
        </p:spPr>
        <p:txBody>
          <a:bodyPr>
            <a:normAutofit/>
          </a:bodyPr>
          <a:lstStyle/>
          <a:p>
            <a:r>
              <a:rPr lang="lv-LV" b="1" dirty="0">
                <a:solidFill>
                  <a:schemeClr val="accent3">
                    <a:lumMod val="50000"/>
                  </a:schemeClr>
                </a:solidFill>
              </a:rPr>
              <a:t>Atvērt datnē norādīto hipersaiti</a:t>
            </a:r>
          </a:p>
          <a:p>
            <a:r>
              <a:rPr lang="lv-LV" b="1" dirty="0">
                <a:solidFill>
                  <a:schemeClr val="accent3">
                    <a:lumMod val="50000"/>
                  </a:schemeClr>
                </a:solidFill>
              </a:rPr>
              <a:t>Izlasīt rakstu par Mazsalacas meteorītu</a:t>
            </a:r>
          </a:p>
          <a:p>
            <a:r>
              <a:rPr lang="lv-LV" b="1" dirty="0">
                <a:solidFill>
                  <a:schemeClr val="accent3">
                    <a:lumMod val="50000"/>
                  </a:schemeClr>
                </a:solidFill>
              </a:rPr>
              <a:t>Noskaidrot, vai informācija ir ticama</a:t>
            </a:r>
            <a:br>
              <a:rPr lang="lv-LV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lv-LV" b="1" dirty="0">
                <a:solidFill>
                  <a:schemeClr val="accent3">
                    <a:lumMod val="50000"/>
                  </a:schemeClr>
                </a:solidFill>
              </a:rPr>
              <a:t>(atslēgvārdi Mazsalacas meteorīts)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17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i="1" dirty="0"/>
              <a:t>5K_01_02_U1</a:t>
            </a:r>
            <a:r>
              <a:rPr lang="lv-LV" dirty="0"/>
              <a:t> – 2. uzdevums</a:t>
            </a:r>
          </a:p>
        </p:txBody>
      </p:sp>
    </p:spTree>
    <p:extLst>
      <p:ext uri="{BB962C8B-B14F-4D97-AF65-F5344CB8AC3E}">
        <p14:creationId xmlns:p14="http://schemas.microsoft.com/office/powerpoint/2010/main" val="19149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Tīmekļa lapas tulkošana meklētājprogrammā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18</a:t>
            </a:fld>
            <a:endParaRPr lang="lv-LV" dirty="0"/>
          </a:p>
        </p:txBody>
      </p:sp>
      <p:pic>
        <p:nvPicPr>
          <p:cNvPr id="5" name="Attēls 4" descr="Ekrāna izgriezum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6" y="1476241"/>
            <a:ext cx="8073099" cy="35242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Ovāls 6"/>
          <p:cNvSpPr/>
          <p:nvPr/>
        </p:nvSpPr>
        <p:spPr>
          <a:xfrm>
            <a:off x="6884022" y="4221088"/>
            <a:ext cx="1432394" cy="36004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 err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0" name="Grupa 9"/>
          <p:cNvGrpSpPr/>
          <p:nvPr/>
        </p:nvGrpSpPr>
        <p:grpSpPr>
          <a:xfrm>
            <a:off x="5652121" y="4581128"/>
            <a:ext cx="2232248" cy="1171041"/>
            <a:chOff x="5652121" y="4581128"/>
            <a:chExt cx="2232248" cy="117104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1" y="5301209"/>
              <a:ext cx="2232248" cy="450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scene3d>
              <a:camera prst="obliqueTopRight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9" name="Taisns bultveida savienotājs 8"/>
            <p:cNvCxnSpPr>
              <a:stCxn id="7" idx="4"/>
            </p:cNvCxnSpPr>
            <p:nvPr/>
          </p:nvCxnSpPr>
          <p:spPr>
            <a:xfrm flipH="1">
              <a:off x="6884022" y="4581128"/>
              <a:ext cx="716197" cy="72008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5569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Atvērtas tīmekļa lapas tulkošana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19</a:t>
            </a:fld>
            <a:endParaRPr lang="lv-LV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70266"/>
            <a:ext cx="7056577" cy="292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a 1"/>
          <p:cNvGrpSpPr/>
          <p:nvPr/>
        </p:nvGrpSpPr>
        <p:grpSpPr>
          <a:xfrm>
            <a:off x="6300192" y="3067732"/>
            <a:ext cx="2592288" cy="1224136"/>
            <a:chOff x="6138244" y="4653136"/>
            <a:chExt cx="2592288" cy="1224136"/>
          </a:xfrm>
        </p:grpSpPr>
        <p:sp>
          <p:nvSpPr>
            <p:cNvPr id="9" name="Taisnstūrveida remarka ar noapaļotiem stūriem 8"/>
            <p:cNvSpPr/>
            <p:nvPr/>
          </p:nvSpPr>
          <p:spPr>
            <a:xfrm>
              <a:off x="6138244" y="4653136"/>
              <a:ext cx="2592288" cy="1224136"/>
            </a:xfrm>
            <a:prstGeom prst="wedgeRoundRectCallout">
              <a:avLst>
                <a:gd name="adj1" fmla="val -40019"/>
                <a:gd name="adj2" fmla="val -108518"/>
                <a:gd name="adj3" fmla="val 16667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3000" dirty="0">
                  <a:solidFill>
                    <a:schemeClr val="tx1"/>
                  </a:solidFill>
                  <a:latin typeface="Calibri" panose="020F0502020204030204" pitchFamily="34" charset="0"/>
                </a:rPr>
                <a:t>Klikšķis uz</a:t>
              </a:r>
            </a:p>
            <a:p>
              <a:pPr algn="ctr"/>
              <a:endParaRPr lang="lv-LV" sz="30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5941" y="5265204"/>
              <a:ext cx="612343" cy="512141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12" name="Taisnstūrveida remarka ar noapaļotiem stūriem 11"/>
          <p:cNvSpPr/>
          <p:nvPr/>
        </p:nvSpPr>
        <p:spPr>
          <a:xfrm>
            <a:off x="3131840" y="4869160"/>
            <a:ext cx="2592288" cy="1224136"/>
          </a:xfrm>
          <a:prstGeom prst="wedgeRoundRectCallout">
            <a:avLst>
              <a:gd name="adj1" fmla="val 29911"/>
              <a:gd name="adj2" fmla="val -180595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3000" dirty="0">
                <a:solidFill>
                  <a:schemeClr val="tx1"/>
                </a:solidFill>
                <a:latin typeface="Calibri" panose="020F0502020204030204" pitchFamily="34" charset="0"/>
              </a:rPr>
              <a:t>Apstiprina</a:t>
            </a:r>
          </a:p>
        </p:txBody>
      </p:sp>
    </p:spTree>
    <p:extLst>
      <p:ext uri="{BB962C8B-B14F-4D97-AF65-F5344CB8AC3E}">
        <p14:creationId xmlns:p14="http://schemas.microsoft.com/office/powerpoint/2010/main" val="7021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idx="1"/>
          </p:nvPr>
        </p:nvSpPr>
        <p:spPr>
          <a:xfrm>
            <a:off x="304800" y="1412776"/>
            <a:ext cx="8382000" cy="4824536"/>
          </a:xfrm>
        </p:spPr>
        <p:txBody>
          <a:bodyPr>
            <a:normAutofit/>
          </a:bodyPr>
          <a:lstStyle/>
          <a:p>
            <a:r>
              <a:rPr lang="lv-LV" b="1" dirty="0">
                <a:solidFill>
                  <a:schemeClr val="accent3">
                    <a:lumMod val="50000"/>
                  </a:schemeClr>
                </a:solidFill>
              </a:rPr>
              <a:t>Atvērt datnē norādīto hipersaiti</a:t>
            </a:r>
          </a:p>
          <a:p>
            <a:r>
              <a:rPr lang="lv-LV" b="1" dirty="0">
                <a:solidFill>
                  <a:schemeClr val="accent3">
                    <a:lumMod val="50000"/>
                  </a:schemeClr>
                </a:solidFill>
              </a:rPr>
              <a:t>Tulkot atvērto tīmekļa lapu</a:t>
            </a:r>
          </a:p>
          <a:p>
            <a:r>
              <a:rPr lang="lv-LV" b="1" dirty="0">
                <a:solidFill>
                  <a:schemeClr val="accent3">
                    <a:lumMod val="50000"/>
                  </a:schemeClr>
                </a:solidFill>
              </a:rPr>
              <a:t>Noskaidrot, kas ir </a:t>
            </a:r>
            <a:r>
              <a:rPr lang="lv-LV" b="1" dirty="0" err="1">
                <a:solidFill>
                  <a:schemeClr val="accent3">
                    <a:lumMod val="50000"/>
                  </a:schemeClr>
                </a:solidFill>
              </a:rPr>
              <a:t>Nexus</a:t>
            </a:r>
            <a:r>
              <a:rPr lang="lv-LV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lv-LV" b="1" dirty="0" err="1">
                <a:solidFill>
                  <a:schemeClr val="accent3">
                    <a:lumMod val="50000"/>
                  </a:schemeClr>
                </a:solidFill>
              </a:rPr>
              <a:t>Imprint</a:t>
            </a:r>
            <a:endParaRPr lang="lv-LV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lv-LV" b="1" dirty="0">
                <a:solidFill>
                  <a:schemeClr val="accent3">
                    <a:lumMod val="50000"/>
                  </a:schemeClr>
                </a:solidFill>
              </a:rPr>
              <a:t>Pierakstīt atbildi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20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i="1" dirty="0"/>
              <a:t>5K_01_02_U1</a:t>
            </a:r>
            <a:r>
              <a:rPr lang="lv-LV" dirty="0"/>
              <a:t> – 3. uzdevums</a:t>
            </a:r>
          </a:p>
        </p:txBody>
      </p:sp>
    </p:spTree>
    <p:extLst>
      <p:ext uri="{BB962C8B-B14F-4D97-AF65-F5344CB8AC3E}">
        <p14:creationId xmlns:p14="http://schemas.microsoft.com/office/powerpoint/2010/main" val="148976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/>
              <a:t>Google</a:t>
            </a:r>
            <a:r>
              <a:rPr lang="lv-LV" dirty="0"/>
              <a:t> rīka «Tulkotājs» ieslēgšana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14776-24A3-450F-AAE4-8EF1585A30BC}" type="slidenum">
              <a:rPr lang="lv-LV" smtClean="0"/>
              <a:t>21</a:t>
            </a:fld>
            <a:endParaRPr lang="lv-LV" dirty="0"/>
          </a:p>
        </p:txBody>
      </p:sp>
      <p:pic>
        <p:nvPicPr>
          <p:cNvPr id="4" name="Attēls 3" descr="Ekrāna izgriezum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340804"/>
            <a:ext cx="4806350" cy="4997965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5" name="Ovāls 4"/>
          <p:cNvSpPr/>
          <p:nvPr/>
        </p:nvSpPr>
        <p:spPr>
          <a:xfrm>
            <a:off x="6316166" y="2204864"/>
            <a:ext cx="360040" cy="36004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 err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Ovāls 5"/>
          <p:cNvSpPr/>
          <p:nvPr/>
        </p:nvSpPr>
        <p:spPr>
          <a:xfrm>
            <a:off x="4247009" y="5301208"/>
            <a:ext cx="792088" cy="731158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 err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0" name="Grupa 9"/>
          <p:cNvGrpSpPr/>
          <p:nvPr/>
        </p:nvGrpSpPr>
        <p:grpSpPr>
          <a:xfrm>
            <a:off x="6676206" y="2384884"/>
            <a:ext cx="1582468" cy="747083"/>
            <a:chOff x="6676206" y="2384884"/>
            <a:chExt cx="1582468" cy="747083"/>
          </a:xfrm>
        </p:grpSpPr>
        <p:cxnSp>
          <p:nvCxnSpPr>
            <p:cNvPr id="8" name="Taisns bultveida savienotājs 7"/>
            <p:cNvCxnSpPr>
              <a:stCxn id="5" idx="6"/>
            </p:cNvCxnSpPr>
            <p:nvPr/>
          </p:nvCxnSpPr>
          <p:spPr>
            <a:xfrm>
              <a:off x="6676206" y="2384884"/>
              <a:ext cx="920130" cy="39604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Attēls 8" descr="Ekrāna izgriezums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6336" y="2429889"/>
              <a:ext cx="662338" cy="702078"/>
            </a:xfrm>
            <a:prstGeom prst="rect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</p:pic>
      </p:grpSp>
      <p:grpSp>
        <p:nvGrpSpPr>
          <p:cNvPr id="14" name="Grupa 13"/>
          <p:cNvGrpSpPr/>
          <p:nvPr/>
        </p:nvGrpSpPr>
        <p:grpSpPr>
          <a:xfrm>
            <a:off x="5039097" y="4431943"/>
            <a:ext cx="3688619" cy="1600423"/>
            <a:chOff x="5039097" y="4431943"/>
            <a:chExt cx="3688619" cy="1600423"/>
          </a:xfrm>
        </p:grpSpPr>
        <p:pic>
          <p:nvPicPr>
            <p:cNvPr id="11" name="Attēls 10" descr="Ekrāna izgriezums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293" y="4431943"/>
              <a:ext cx="1600423" cy="1600423"/>
            </a:xfrm>
            <a:prstGeom prst="rect">
              <a:avLst/>
            </a:prstGeom>
            <a:ln>
              <a:solidFill>
                <a:schemeClr val="accent2">
                  <a:lumMod val="75000"/>
                </a:schemeClr>
              </a:solidFill>
            </a:ln>
          </p:spPr>
        </p:pic>
        <p:cxnSp>
          <p:nvCxnSpPr>
            <p:cNvPr id="13" name="Taisns bultveida savienotājs 12"/>
            <p:cNvCxnSpPr>
              <a:stCxn id="6" idx="6"/>
              <a:endCxn id="11" idx="1"/>
            </p:cNvCxnSpPr>
            <p:nvPr/>
          </p:nvCxnSpPr>
          <p:spPr>
            <a:xfrm flipV="1">
              <a:off x="5039097" y="5232155"/>
              <a:ext cx="2088196" cy="43463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9740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Vārdu un frāžu tulkošana tiešsaistē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14776-24A3-450F-AAE4-8EF1585A30BC}" type="slidenum">
              <a:rPr lang="lv-LV" smtClean="0"/>
              <a:t>22</a:t>
            </a:fld>
            <a:endParaRPr lang="lv-LV" dirty="0"/>
          </a:p>
        </p:txBody>
      </p:sp>
      <p:pic>
        <p:nvPicPr>
          <p:cNvPr id="5" name="Attēls 4" descr="Ekrāna izgriezum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81" y="2276872"/>
            <a:ext cx="8726034" cy="288032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6" name="Ovāls 5"/>
          <p:cNvSpPr/>
          <p:nvPr/>
        </p:nvSpPr>
        <p:spPr>
          <a:xfrm>
            <a:off x="72008" y="2852936"/>
            <a:ext cx="3563888" cy="648072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 err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Ovāls 7"/>
          <p:cNvSpPr/>
          <p:nvPr/>
        </p:nvSpPr>
        <p:spPr>
          <a:xfrm>
            <a:off x="4427984" y="2852936"/>
            <a:ext cx="2232248" cy="648072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 err="1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14" name="Grupa 13"/>
          <p:cNvGrpSpPr/>
          <p:nvPr/>
        </p:nvGrpSpPr>
        <p:grpSpPr>
          <a:xfrm>
            <a:off x="2087724" y="1412776"/>
            <a:ext cx="3528392" cy="1440160"/>
            <a:chOff x="2087724" y="1412776"/>
            <a:chExt cx="3528392" cy="1440160"/>
          </a:xfrm>
        </p:grpSpPr>
        <p:cxnSp>
          <p:nvCxnSpPr>
            <p:cNvPr id="10" name="Taisns bultveida savienotājs 9"/>
            <p:cNvCxnSpPr/>
            <p:nvPr/>
          </p:nvCxnSpPr>
          <p:spPr>
            <a:xfrm flipV="1">
              <a:off x="2339752" y="2060848"/>
              <a:ext cx="1512168" cy="7920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Taisns bultveida savienotājs 11"/>
            <p:cNvCxnSpPr/>
            <p:nvPr/>
          </p:nvCxnSpPr>
          <p:spPr>
            <a:xfrm flipH="1" flipV="1">
              <a:off x="3851920" y="2060848"/>
              <a:ext cx="1512168" cy="7920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aisnstūris ar noapaļotiem stūriem 12"/>
            <p:cNvSpPr/>
            <p:nvPr/>
          </p:nvSpPr>
          <p:spPr>
            <a:xfrm>
              <a:off x="2087724" y="1412776"/>
              <a:ext cx="3528392" cy="576064"/>
            </a:xfrm>
            <a:prstGeom prst="roundRect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lv-LV" sz="3200" dirty="0">
                  <a:solidFill>
                    <a:schemeClr val="tx1"/>
                  </a:solidFill>
                  <a:latin typeface="Calibri" panose="020F0502020204030204" pitchFamily="34" charset="0"/>
                </a:rPr>
                <a:t>Izvēlas valodas</a:t>
              </a:r>
            </a:p>
          </p:txBody>
        </p:sp>
      </p:grpSp>
      <p:sp>
        <p:nvSpPr>
          <p:cNvPr id="18" name="Taisnstūrveida remarka ar noapaļotiem stūriem 17"/>
          <p:cNvSpPr/>
          <p:nvPr/>
        </p:nvSpPr>
        <p:spPr>
          <a:xfrm>
            <a:off x="1691680" y="4667237"/>
            <a:ext cx="2340260" cy="864096"/>
          </a:xfrm>
          <a:prstGeom prst="wedgeRoundRectCallout">
            <a:avLst>
              <a:gd name="adj1" fmla="val -46882"/>
              <a:gd name="adj2" fmla="val -141717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3200" dirty="0">
                <a:solidFill>
                  <a:schemeClr val="tx1"/>
                </a:solidFill>
                <a:latin typeface="Calibri" panose="020F0502020204030204" pitchFamily="34" charset="0"/>
              </a:rPr>
              <a:t>Ieraksta, ko vēlas tulkot</a:t>
            </a:r>
          </a:p>
        </p:txBody>
      </p:sp>
      <p:sp>
        <p:nvSpPr>
          <p:cNvPr id="19" name="Taisnstūrveida remarka ar noapaļotiem stūriem 18"/>
          <p:cNvSpPr/>
          <p:nvPr/>
        </p:nvSpPr>
        <p:spPr>
          <a:xfrm>
            <a:off x="6084168" y="4734671"/>
            <a:ext cx="2340260" cy="864096"/>
          </a:xfrm>
          <a:prstGeom prst="wedgeRoundRectCallout">
            <a:avLst>
              <a:gd name="adj1" fmla="val -46196"/>
              <a:gd name="adj2" fmla="val -143574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3200" dirty="0">
                <a:solidFill>
                  <a:schemeClr val="tx1"/>
                </a:solidFill>
                <a:latin typeface="Calibri" panose="020F0502020204030204" pitchFamily="34" charset="0"/>
              </a:rPr>
              <a:t>Tulkojums</a:t>
            </a:r>
          </a:p>
        </p:txBody>
      </p:sp>
    </p:spTree>
    <p:extLst>
      <p:ext uri="{BB962C8B-B14F-4D97-AF65-F5344CB8AC3E}">
        <p14:creationId xmlns:p14="http://schemas.microsoft.com/office/powerpoint/2010/main" val="155458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idx="1"/>
          </p:nvPr>
        </p:nvSpPr>
        <p:spPr>
          <a:xfrm>
            <a:off x="304800" y="1412776"/>
            <a:ext cx="8382000" cy="4824536"/>
          </a:xfrm>
        </p:spPr>
        <p:txBody>
          <a:bodyPr>
            <a:normAutofit/>
          </a:bodyPr>
          <a:lstStyle/>
          <a:p>
            <a:r>
              <a:rPr lang="lv-LV" b="1" dirty="0">
                <a:solidFill>
                  <a:schemeClr val="accent3">
                    <a:lumMod val="50000"/>
                  </a:schemeClr>
                </a:solidFill>
              </a:rPr>
              <a:t>Angļu valodas stundai jāsameklē norādīto dzīvnieku attēli</a:t>
            </a:r>
          </a:p>
          <a:p>
            <a:r>
              <a:rPr lang="lv-LV" b="1" dirty="0">
                <a:solidFill>
                  <a:schemeClr val="accent3">
                    <a:lumMod val="50000"/>
                  </a:schemeClr>
                </a:solidFill>
              </a:rPr>
              <a:t>Noskaidrot, kādu dzīvnieku attēli ir jāmeklē</a:t>
            </a:r>
          </a:p>
          <a:p>
            <a:r>
              <a:rPr lang="lv-LV" b="1" dirty="0">
                <a:solidFill>
                  <a:schemeClr val="accent3">
                    <a:lumMod val="50000"/>
                  </a:schemeClr>
                </a:solidFill>
              </a:rPr>
              <a:t>Ierakstīt tos tabulā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23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i="1" dirty="0"/>
              <a:t>5K_01_02_U1</a:t>
            </a:r>
            <a:r>
              <a:rPr lang="lv-LV" dirty="0"/>
              <a:t> – 4. uzdevums</a:t>
            </a:r>
          </a:p>
        </p:txBody>
      </p:sp>
      <p:graphicFrame>
        <p:nvGraphicFramePr>
          <p:cNvPr id="5" name="Tabu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179192"/>
              </p:ext>
            </p:extLst>
          </p:nvPr>
        </p:nvGraphicFramePr>
        <p:xfrm>
          <a:off x="251520" y="4005064"/>
          <a:ext cx="8640958" cy="2177542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2159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9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6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06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lv-LV" sz="3200" dirty="0">
                          <a:effectLst/>
                          <a:latin typeface="Calibri" panose="020F0502020204030204" pitchFamily="34" charset="0"/>
                        </a:rPr>
                        <a:t>Angļu valodā</a:t>
                      </a:r>
                      <a:endParaRPr lang="lv-LV" sz="32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  <a:latin typeface="Calibri" panose="020F0502020204030204" pitchFamily="34" charset="0"/>
                        </a:rPr>
                        <a:t>hamster</a:t>
                      </a:r>
                      <a:endParaRPr lang="lv-LV" sz="32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Calibri" panose="020F0502020204030204" pitchFamily="34" charset="0"/>
                        </a:rPr>
                        <a:t>beaver</a:t>
                      </a:r>
                      <a:endParaRPr lang="lv-LV" sz="320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  <a:latin typeface="Calibri" panose="020F0502020204030204" pitchFamily="34" charset="0"/>
                        </a:rPr>
                        <a:t>polecat</a:t>
                      </a:r>
                      <a:endParaRPr lang="lv-LV" sz="320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lv-LV" sz="3200">
                          <a:effectLst/>
                          <a:latin typeface="Calibri" panose="020F0502020204030204" pitchFamily="34" charset="0"/>
                        </a:rPr>
                        <a:t>Latviešu valodā</a:t>
                      </a:r>
                      <a:endParaRPr lang="lv-LV" sz="320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lv-LV" sz="32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lv-LV" sz="32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lv-LV" sz="3200" dirty="0"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915816" y="5373216"/>
            <a:ext cx="11767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3200" b="1" dirty="0">
                <a:latin typeface="Calibri" panose="020F0502020204030204" pitchFamily="34" charset="0"/>
              </a:rPr>
              <a:t>kāmis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76056" y="5373215"/>
            <a:ext cx="1135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3200" b="1" dirty="0">
                <a:latin typeface="Calibri" panose="020F0502020204030204" pitchFamily="34" charset="0"/>
              </a:rPr>
              <a:t>bebrs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08304" y="5373214"/>
            <a:ext cx="10757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3200" b="1" dirty="0">
                <a:latin typeface="Calibri" panose="020F0502020204030204" pitchFamily="34" charset="0"/>
              </a:rPr>
              <a:t>sesks</a:t>
            </a:r>
          </a:p>
        </p:txBody>
      </p:sp>
    </p:spTree>
    <p:extLst>
      <p:ext uri="{BB962C8B-B14F-4D97-AF65-F5344CB8AC3E}">
        <p14:creationId xmlns:p14="http://schemas.microsoft.com/office/powerpoint/2010/main" val="384736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Stundas apkopojums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14776-24A3-450F-AAE4-8EF1585A30BC}" type="slidenum">
              <a:rPr lang="lv-LV" smtClean="0"/>
              <a:t>24</a:t>
            </a:fld>
            <a:endParaRPr lang="lv-LV" dirty="0"/>
          </a:p>
        </p:txBody>
      </p:sp>
      <p:sp>
        <p:nvSpPr>
          <p:cNvPr id="5" name="Taisnstūris ar noapaļotiem stūriem 4"/>
          <p:cNvSpPr/>
          <p:nvPr/>
        </p:nvSpPr>
        <p:spPr>
          <a:xfrm>
            <a:off x="323528" y="1340768"/>
            <a:ext cx="2664296" cy="1296144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Grāmatzīmes</a:t>
            </a:r>
          </a:p>
        </p:txBody>
      </p:sp>
      <p:sp>
        <p:nvSpPr>
          <p:cNvPr id="8" name="Taisnstūris ar noapaļotiem stūriem 7"/>
          <p:cNvSpPr/>
          <p:nvPr/>
        </p:nvSpPr>
        <p:spPr>
          <a:xfrm>
            <a:off x="1655676" y="2427457"/>
            <a:ext cx="2808312" cy="1296144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Pazīmes drošai lapai</a:t>
            </a:r>
          </a:p>
        </p:txBody>
      </p:sp>
      <p:sp>
        <p:nvSpPr>
          <p:cNvPr id="7" name="Taisnstūris ar noapaļotiem stūriem 6"/>
          <p:cNvSpPr/>
          <p:nvPr/>
        </p:nvSpPr>
        <p:spPr>
          <a:xfrm>
            <a:off x="3542111" y="3573016"/>
            <a:ext cx="2808312" cy="1296144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Informācijas ticamība</a:t>
            </a:r>
          </a:p>
        </p:txBody>
      </p:sp>
      <p:sp>
        <p:nvSpPr>
          <p:cNvPr id="6" name="Taisnstūris ar noapaļotiem stūriem 5"/>
          <p:cNvSpPr/>
          <p:nvPr/>
        </p:nvSpPr>
        <p:spPr>
          <a:xfrm>
            <a:off x="5580112" y="4725144"/>
            <a:ext cx="2808312" cy="1296144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Tiešsaistes tulkošanas rīki</a:t>
            </a:r>
          </a:p>
        </p:txBody>
      </p:sp>
      <p:pic>
        <p:nvPicPr>
          <p:cNvPr id="9" name="Attēls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322" y="1393321"/>
            <a:ext cx="1949202" cy="248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37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7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idx="1"/>
          </p:nvPr>
        </p:nvSpPr>
        <p:spPr>
          <a:xfrm>
            <a:off x="304800" y="1412776"/>
            <a:ext cx="8382000" cy="5040560"/>
          </a:xfrm>
        </p:spPr>
        <p:txBody>
          <a:bodyPr>
            <a:normAutofit/>
          </a:bodyPr>
          <a:lstStyle/>
          <a:p>
            <a:pPr lvl="0"/>
            <a:r>
              <a:rPr lang="lv-LV" dirty="0"/>
              <a:t>Izmantojot tulkošanas rīkus, noskaidrot, ko dara Anna un Juris</a:t>
            </a:r>
          </a:p>
          <a:p>
            <a:pPr marL="0" lvl="0" indent="0" algn="ctr">
              <a:buNone/>
            </a:pPr>
            <a:r>
              <a:rPr lang="lv-LV" dirty="0"/>
              <a:t> </a:t>
            </a:r>
            <a:r>
              <a:rPr lang="lv-LV" i="1" dirty="0"/>
              <a:t>Anna </a:t>
            </a:r>
            <a:r>
              <a:rPr lang="lv-LV" i="1" dirty="0" err="1"/>
              <a:t>naučí</a:t>
            </a:r>
            <a:r>
              <a:rPr lang="lv-LV" i="1" dirty="0"/>
              <a:t> </a:t>
            </a:r>
            <a:r>
              <a:rPr lang="lv-LV" i="1" dirty="0" err="1"/>
              <a:t>tančit</a:t>
            </a:r>
            <a:r>
              <a:rPr lang="lv-LV" i="1" dirty="0"/>
              <a:t>. Juris </a:t>
            </a:r>
            <a:r>
              <a:rPr lang="lv-LV" i="1" dirty="0" err="1"/>
              <a:t>hrát</a:t>
            </a:r>
            <a:r>
              <a:rPr lang="lv-LV" i="1" dirty="0"/>
              <a:t> </a:t>
            </a:r>
            <a:r>
              <a:rPr lang="lv-LV" i="1" dirty="0" err="1"/>
              <a:t>na</a:t>
            </a:r>
            <a:r>
              <a:rPr lang="lv-LV" i="1" dirty="0"/>
              <a:t> </a:t>
            </a:r>
            <a:r>
              <a:rPr lang="lv-LV" i="1" dirty="0" err="1"/>
              <a:t>klavír</a:t>
            </a:r>
            <a:r>
              <a:rPr lang="lv-LV" i="1" dirty="0"/>
              <a:t>.</a:t>
            </a:r>
          </a:p>
          <a:p>
            <a:pPr lvl="0"/>
            <a:r>
              <a:rPr lang="lv-LV" dirty="0"/>
              <a:t>Atbildi nosūtīt skolotājam, izmantojot e-pastu</a:t>
            </a:r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t>25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Mājas darbs – </a:t>
            </a:r>
            <a:r>
              <a:rPr lang="lv-LV" i="1" dirty="0"/>
              <a:t>5K_01_02_U2.docx</a:t>
            </a:r>
          </a:p>
        </p:txBody>
      </p:sp>
    </p:spTree>
    <p:extLst>
      <p:ext uri="{BB962C8B-B14F-4D97-AF65-F5344CB8AC3E}">
        <p14:creationId xmlns:p14="http://schemas.microsoft.com/office/powerpoint/2010/main" val="1760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ASTERS_1_5">
  <a:themeElements>
    <a:clrScheme name="StartIT2">
      <a:dk1>
        <a:srgbClr val="000000"/>
      </a:dk1>
      <a:lt1>
        <a:srgbClr val="FFFFFF"/>
      </a:lt1>
      <a:dk2>
        <a:srgbClr val="000000"/>
      </a:dk2>
      <a:lt2>
        <a:srgbClr val="094499"/>
      </a:lt2>
      <a:accent1>
        <a:srgbClr val="094499"/>
      </a:accent1>
      <a:accent2>
        <a:srgbClr val="0E66E5"/>
      </a:accent2>
      <a:accent3>
        <a:srgbClr val="97BEF8"/>
      </a:accent3>
      <a:accent4>
        <a:srgbClr val="B9D4FA"/>
      </a:accent4>
      <a:accent5>
        <a:srgbClr val="5294F4"/>
      </a:accent5>
      <a:accent6>
        <a:srgbClr val="5294F4"/>
      </a:accent6>
      <a:hlink>
        <a:srgbClr val="094499"/>
      </a:hlink>
      <a:folHlink>
        <a:srgbClr val="B9D4FA"/>
      </a:folHlink>
    </a:clrScheme>
    <a:fontScheme name="Default Design">
      <a:majorFont>
        <a:latin typeface="Consolas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chemeClr val="tx1"/>
          </a:solidFill>
        </a:ln>
        <a:effectLst/>
      </a:spPr>
      <a:bodyPr rtlCol="0" anchor="ctr"/>
      <a:lstStyle>
        <a:defPPr algn="ctr">
          <a:defRPr dirty="0" err="1" smtClean="0">
            <a:solidFill>
              <a:schemeClr val="tx1"/>
            </a:solidFill>
            <a:latin typeface="Calibri" panose="020F0502020204030204" pitchFamily="34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E52A2488-2CEE-4F43-9AC1-23D2A225A4F8}" vid="{00ACAD91-3DF1-41CD-8FD6-14815AADA0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MASTERS_1_5</Template>
  <TotalTime>8430</TotalTime>
  <Words>1275</Words>
  <Application>Microsoft Office PowerPoint</Application>
  <PresentationFormat>On-screen Show (4:3)</PresentationFormat>
  <Paragraphs>214</Paragraphs>
  <Slides>25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Consolas</vt:lpstr>
      <vt:lpstr>Times New Roman</vt:lpstr>
      <vt:lpstr>Verdana</vt:lpstr>
      <vt:lpstr>MASTERS_1_5</vt:lpstr>
      <vt:lpstr>PowerPoint Presentation</vt:lpstr>
      <vt:lpstr>Stundas mērķis</vt:lpstr>
      <vt:lpstr>Stundas uzdevumi</vt:lpstr>
      <vt:lpstr>Interneta izmantošanai nepieciešamais</vt:lpstr>
      <vt:lpstr>Interneta pārlūkprogrammu piemēri</vt:lpstr>
      <vt:lpstr>Interneta pārlūkprogramma</vt:lpstr>
      <vt:lpstr>Tīmekļa lapas drošības pazīmes</vt:lpstr>
      <vt:lpstr>Informācijas meklēšana internetā</vt:lpstr>
      <vt:lpstr>Ko darīt?</vt:lpstr>
      <vt:lpstr>Tīmekļa lapas atzīmēšana ar grāmatzīmi</vt:lpstr>
      <vt:lpstr>Uzdevums</vt:lpstr>
      <vt:lpstr>Grāmatzīmju lietošana un dzēšana</vt:lpstr>
      <vt:lpstr>5K_01_02_U1 – 1. uzdevums</vt:lpstr>
      <vt:lpstr>Dinamiskā pauze – acīm</vt:lpstr>
      <vt:lpstr>Dinamiskā pauze – plaukstām</vt:lpstr>
      <vt:lpstr>Informācijas ticamības novērtēšana internetā</vt:lpstr>
      <vt:lpstr>5K_01_02_U1 – 2. uzdevums</vt:lpstr>
      <vt:lpstr>Tīmekļa lapas tulkošana meklētājprogrammā</vt:lpstr>
      <vt:lpstr>Atvērtas tīmekļa lapas tulkošana</vt:lpstr>
      <vt:lpstr>5K_01_02_U1 – 3. uzdevums</vt:lpstr>
      <vt:lpstr>Google rīka «Tulkotājs» ieslēgšana</vt:lpstr>
      <vt:lpstr>Vārdu un frāžu tulkošana tiešsaistē</vt:lpstr>
      <vt:lpstr>5K_01_02_U1 – 4. uzdevums</vt:lpstr>
      <vt:lpstr>Stundas apkopojums</vt:lpstr>
      <vt:lpstr>Mājas darbs – 5K_01_02_U2.docx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ILONA BLOKA</dc:creator>
  <cp:lastModifiedBy>Mareks Kolosovskis</cp:lastModifiedBy>
  <cp:revision>729</cp:revision>
  <dcterms:created xsi:type="dcterms:W3CDTF">2015-08-30T20:52:39Z</dcterms:created>
  <dcterms:modified xsi:type="dcterms:W3CDTF">2026-09-06T09:02:20Z</dcterms:modified>
</cp:coreProperties>
</file>