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54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6" roundtripDataSignature="AMtx7mgyz6k0eTVwy6a3hr7eLco48IaNC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37D7B48-3F42-4D3F-BF18-3B8A0A951ADF}">
  <a:tblStyle styleId="{E37D7B48-3F42-4D3F-BF18-3B8A0A951ADF}" styleName="Table_0">
    <a:wholeTbl>
      <a:tcTxStyle b="off" i="off">
        <a:font>
          <a:latin typeface="Trebuchet MS"/>
          <a:ea typeface="Trebuchet MS"/>
          <a:cs typeface="Trebuchet MS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BF5"/>
          </a:solidFill>
        </a:fill>
      </a:tcStyle>
    </a:wholeTbl>
    <a:band1H>
      <a:tcTxStyle/>
      <a:tcStyle>
        <a:tcBdr/>
        <a:fill>
          <a:solidFill>
            <a:srgbClr val="CA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654"/>
  </p:normalViewPr>
  <p:slideViewPr>
    <p:cSldViewPr snapToGrid="0">
      <p:cViewPr varScale="1">
        <p:scale>
          <a:sx n="153" d="100"/>
          <a:sy n="153" d="100"/>
        </p:scale>
        <p:origin x="57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9" name="Google Shape;14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" name="Google Shape;22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7" name="Google Shape;227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11</a:t>
            </a:fld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0" name="Google Shape;24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1" name="Google Shape;25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8" name="Google Shape;26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4" name="Google Shape;27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0" name="Google Shape;28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6" name="Google Shape;30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2" name="Google Shape;31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8" name="Google Shape;31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5" name="Google Shape;15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4" name="Google Shape;32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1" name="Google Shape;16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7" name="Google Shape;16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4" name="Google Shape;17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5</a:t>
            </a:fld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6" name="Google Shape;19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2" name="Google Shape;20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8" name="Google Shape;20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4" name="Google Shape;2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‹#›</a:t>
            </a:fld>
            <a:endParaRPr lang="lv-LV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3355394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8899545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5686999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rsraksts un saturs">
  <p:cSld name="Virsraksts un satur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4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Clr>
                <a:srgbClr val="546321"/>
              </a:buClr>
              <a:buSzPts val="1440"/>
              <a:buFont typeface="Arial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0988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9719" algn="l">
              <a:spcBef>
                <a:spcPts val="1000"/>
              </a:spcBef>
              <a:spcAft>
                <a:spcPts val="0"/>
              </a:spcAft>
              <a:buClr>
                <a:srgbClr val="546321"/>
              </a:buClr>
              <a:buSzPts val="1120"/>
              <a:buFont typeface="Calibri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1" name="Google Shape;51;p2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lvl="1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lvl="2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lvl="3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lvl="4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lvl="5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lvl="6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lvl="7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lvl="8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 dirty="0"/>
          </a:p>
        </p:txBody>
      </p:sp>
      <p:sp>
        <p:nvSpPr>
          <p:cNvPr id="52" name="Google Shape;52;p24"/>
          <p:cNvSpPr txBox="1">
            <a:spLocks noGrp="1"/>
          </p:cNvSpPr>
          <p:nvPr>
            <p:ph type="title"/>
          </p:nvPr>
        </p:nvSpPr>
        <p:spPr>
          <a:xfrm>
            <a:off x="623392" y="88852"/>
            <a:ext cx="9313035" cy="96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4705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90585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‹#›</a:t>
            </a:fld>
            <a:endParaRPr lang="lv-LV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1057704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4948865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7583477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5853595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2349589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endParaRPr lang="ru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‹#›</a:t>
            </a:fld>
            <a:endParaRPr lang="lv-LV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22332088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endParaRPr lang="ru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9279297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‹#›</a:t>
            </a:fld>
            <a:endParaRPr lang="lv-LV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74941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7" name="Rectangle 156">
            <a:extLst>
              <a:ext uri="{FF2B5EF4-FFF2-40B4-BE49-F238E27FC236}">
                <a16:creationId xmlns:a16="http://schemas.microsoft.com/office/drawing/2014/main" id="{AB4FFECA-0832-4FE3-B587-054A0F2D8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1" name="Google Shape;151;p1"/>
          <p:cNvSpPr txBox="1">
            <a:spLocks noGrp="1"/>
          </p:cNvSpPr>
          <p:nvPr>
            <p:ph type="ctrTitle"/>
          </p:nvPr>
        </p:nvSpPr>
        <p:spPr>
          <a:xfrm>
            <a:off x="1580257" y="864911"/>
            <a:ext cx="9031484" cy="3467282"/>
          </a:xfrm>
          <a:prstGeom prst="rect">
            <a:avLst/>
          </a:prstGeom>
        </p:spPr>
        <p:txBody>
          <a:bodyPr spcFirstLastPara="1" lIns="91425" tIns="45700" rIns="91425" bIns="45700" anchor="b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</a:pPr>
            <a:r>
              <a:rPr lang="lv-LV" sz="8000" dirty="0"/>
              <a:t>Ievadstunda –  </a:t>
            </a:r>
            <a:br>
              <a:rPr lang="lv-LV" sz="8000" dirty="0"/>
            </a:br>
            <a:r>
              <a:rPr lang="lv-LV" sz="8000" dirty="0"/>
              <a:t>Droša darba vide</a:t>
            </a:r>
          </a:p>
        </p:txBody>
      </p:sp>
      <p:sp>
        <p:nvSpPr>
          <p:cNvPr id="159" name="Freeform: Shape 158">
            <a:extLst>
              <a:ext uri="{FF2B5EF4-FFF2-40B4-BE49-F238E27FC236}">
                <a16:creationId xmlns:a16="http://schemas.microsoft.com/office/drawing/2014/main" id="{C65858E6-5C0F-4AAE-A1AC-29BA07FFE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070707"/>
            <a:ext cx="12192000" cy="1787292"/>
          </a:xfrm>
          <a:custGeom>
            <a:avLst/>
            <a:gdLst>
              <a:gd name="connsiteX0" fmla="*/ 619389 w 12192000"/>
              <a:gd name="connsiteY0" fmla="*/ 0 h 1787292"/>
              <a:gd name="connsiteX1" fmla="*/ 687652 w 12192000"/>
              <a:gd name="connsiteY1" fmla="*/ 3175 h 1787292"/>
              <a:gd name="connsiteX2" fmla="*/ 747977 w 12192000"/>
              <a:gd name="connsiteY2" fmla="*/ 9525 h 1787292"/>
              <a:gd name="connsiteX3" fmla="*/ 800364 w 12192000"/>
              <a:gd name="connsiteY3" fmla="*/ 20637 h 1787292"/>
              <a:gd name="connsiteX4" fmla="*/ 846402 w 12192000"/>
              <a:gd name="connsiteY4" fmla="*/ 36512 h 1787292"/>
              <a:gd name="connsiteX5" fmla="*/ 887677 w 12192000"/>
              <a:gd name="connsiteY5" fmla="*/ 52387 h 1787292"/>
              <a:gd name="connsiteX6" fmla="*/ 924189 w 12192000"/>
              <a:gd name="connsiteY6" fmla="*/ 68262 h 1787292"/>
              <a:gd name="connsiteX7" fmla="*/ 962289 w 12192000"/>
              <a:gd name="connsiteY7" fmla="*/ 87312 h 1787292"/>
              <a:gd name="connsiteX8" fmla="*/ 1000389 w 12192000"/>
              <a:gd name="connsiteY8" fmla="*/ 106362 h 1787292"/>
              <a:gd name="connsiteX9" fmla="*/ 1036902 w 12192000"/>
              <a:gd name="connsiteY9" fmla="*/ 125412 h 1787292"/>
              <a:gd name="connsiteX10" fmla="*/ 1078177 w 12192000"/>
              <a:gd name="connsiteY10" fmla="*/ 141287 h 1787292"/>
              <a:gd name="connsiteX11" fmla="*/ 1124214 w 12192000"/>
              <a:gd name="connsiteY11" fmla="*/ 155575 h 1787292"/>
              <a:gd name="connsiteX12" fmla="*/ 1176602 w 12192000"/>
              <a:gd name="connsiteY12" fmla="*/ 166687 h 1787292"/>
              <a:gd name="connsiteX13" fmla="*/ 1236927 w 12192000"/>
              <a:gd name="connsiteY13" fmla="*/ 174625 h 1787292"/>
              <a:gd name="connsiteX14" fmla="*/ 1305189 w 12192000"/>
              <a:gd name="connsiteY14" fmla="*/ 176212 h 1787292"/>
              <a:gd name="connsiteX15" fmla="*/ 1373452 w 12192000"/>
              <a:gd name="connsiteY15" fmla="*/ 174625 h 1787292"/>
              <a:gd name="connsiteX16" fmla="*/ 1433777 w 12192000"/>
              <a:gd name="connsiteY16" fmla="*/ 166687 h 1787292"/>
              <a:gd name="connsiteX17" fmla="*/ 1486164 w 12192000"/>
              <a:gd name="connsiteY17" fmla="*/ 155575 h 1787292"/>
              <a:gd name="connsiteX18" fmla="*/ 1532202 w 12192000"/>
              <a:gd name="connsiteY18" fmla="*/ 141287 h 1787292"/>
              <a:gd name="connsiteX19" fmla="*/ 1573477 w 12192000"/>
              <a:gd name="connsiteY19" fmla="*/ 125412 h 1787292"/>
              <a:gd name="connsiteX20" fmla="*/ 1609989 w 12192000"/>
              <a:gd name="connsiteY20" fmla="*/ 106362 h 1787292"/>
              <a:gd name="connsiteX21" fmla="*/ 1648089 w 12192000"/>
              <a:gd name="connsiteY21" fmla="*/ 87312 h 1787292"/>
              <a:gd name="connsiteX22" fmla="*/ 1686189 w 12192000"/>
              <a:gd name="connsiteY22" fmla="*/ 68262 h 1787292"/>
              <a:gd name="connsiteX23" fmla="*/ 1722702 w 12192000"/>
              <a:gd name="connsiteY23" fmla="*/ 52387 h 1787292"/>
              <a:gd name="connsiteX24" fmla="*/ 1763977 w 12192000"/>
              <a:gd name="connsiteY24" fmla="*/ 36512 h 1787292"/>
              <a:gd name="connsiteX25" fmla="*/ 1810014 w 12192000"/>
              <a:gd name="connsiteY25" fmla="*/ 20637 h 1787292"/>
              <a:gd name="connsiteX26" fmla="*/ 1862402 w 12192000"/>
              <a:gd name="connsiteY26" fmla="*/ 9525 h 1787292"/>
              <a:gd name="connsiteX27" fmla="*/ 1922727 w 12192000"/>
              <a:gd name="connsiteY27" fmla="*/ 3175 h 1787292"/>
              <a:gd name="connsiteX28" fmla="*/ 1990989 w 12192000"/>
              <a:gd name="connsiteY28" fmla="*/ 0 h 1787292"/>
              <a:gd name="connsiteX29" fmla="*/ 2059252 w 12192000"/>
              <a:gd name="connsiteY29" fmla="*/ 3175 h 1787292"/>
              <a:gd name="connsiteX30" fmla="*/ 2119577 w 12192000"/>
              <a:gd name="connsiteY30" fmla="*/ 9525 h 1787292"/>
              <a:gd name="connsiteX31" fmla="*/ 2171964 w 12192000"/>
              <a:gd name="connsiteY31" fmla="*/ 20637 h 1787292"/>
              <a:gd name="connsiteX32" fmla="*/ 2218002 w 12192000"/>
              <a:gd name="connsiteY32" fmla="*/ 36512 h 1787292"/>
              <a:gd name="connsiteX33" fmla="*/ 2259277 w 12192000"/>
              <a:gd name="connsiteY33" fmla="*/ 52387 h 1787292"/>
              <a:gd name="connsiteX34" fmla="*/ 2295789 w 12192000"/>
              <a:gd name="connsiteY34" fmla="*/ 68262 h 1787292"/>
              <a:gd name="connsiteX35" fmla="*/ 2333889 w 12192000"/>
              <a:gd name="connsiteY35" fmla="*/ 87312 h 1787292"/>
              <a:gd name="connsiteX36" fmla="*/ 2371989 w 12192000"/>
              <a:gd name="connsiteY36" fmla="*/ 106362 h 1787292"/>
              <a:gd name="connsiteX37" fmla="*/ 2408502 w 12192000"/>
              <a:gd name="connsiteY37" fmla="*/ 125412 h 1787292"/>
              <a:gd name="connsiteX38" fmla="*/ 2449777 w 12192000"/>
              <a:gd name="connsiteY38" fmla="*/ 141287 h 1787292"/>
              <a:gd name="connsiteX39" fmla="*/ 2495814 w 12192000"/>
              <a:gd name="connsiteY39" fmla="*/ 155575 h 1787292"/>
              <a:gd name="connsiteX40" fmla="*/ 2548202 w 12192000"/>
              <a:gd name="connsiteY40" fmla="*/ 166687 h 1787292"/>
              <a:gd name="connsiteX41" fmla="*/ 2608527 w 12192000"/>
              <a:gd name="connsiteY41" fmla="*/ 174625 h 1787292"/>
              <a:gd name="connsiteX42" fmla="*/ 2676789 w 12192000"/>
              <a:gd name="connsiteY42" fmla="*/ 176212 h 1787292"/>
              <a:gd name="connsiteX43" fmla="*/ 2745052 w 12192000"/>
              <a:gd name="connsiteY43" fmla="*/ 174625 h 1787292"/>
              <a:gd name="connsiteX44" fmla="*/ 2805377 w 12192000"/>
              <a:gd name="connsiteY44" fmla="*/ 166687 h 1787292"/>
              <a:gd name="connsiteX45" fmla="*/ 2857764 w 12192000"/>
              <a:gd name="connsiteY45" fmla="*/ 155575 h 1787292"/>
              <a:gd name="connsiteX46" fmla="*/ 2903802 w 12192000"/>
              <a:gd name="connsiteY46" fmla="*/ 141287 h 1787292"/>
              <a:gd name="connsiteX47" fmla="*/ 2945077 w 12192000"/>
              <a:gd name="connsiteY47" fmla="*/ 125412 h 1787292"/>
              <a:gd name="connsiteX48" fmla="*/ 2981589 w 12192000"/>
              <a:gd name="connsiteY48" fmla="*/ 106362 h 1787292"/>
              <a:gd name="connsiteX49" fmla="*/ 3019689 w 12192000"/>
              <a:gd name="connsiteY49" fmla="*/ 87312 h 1787292"/>
              <a:gd name="connsiteX50" fmla="*/ 3057789 w 12192000"/>
              <a:gd name="connsiteY50" fmla="*/ 68262 h 1787292"/>
              <a:gd name="connsiteX51" fmla="*/ 3094302 w 12192000"/>
              <a:gd name="connsiteY51" fmla="*/ 52387 h 1787292"/>
              <a:gd name="connsiteX52" fmla="*/ 3135577 w 12192000"/>
              <a:gd name="connsiteY52" fmla="*/ 36512 h 1787292"/>
              <a:gd name="connsiteX53" fmla="*/ 3181614 w 12192000"/>
              <a:gd name="connsiteY53" fmla="*/ 20637 h 1787292"/>
              <a:gd name="connsiteX54" fmla="*/ 3234002 w 12192000"/>
              <a:gd name="connsiteY54" fmla="*/ 9525 h 1787292"/>
              <a:gd name="connsiteX55" fmla="*/ 3294327 w 12192000"/>
              <a:gd name="connsiteY55" fmla="*/ 3175 h 1787292"/>
              <a:gd name="connsiteX56" fmla="*/ 3361002 w 12192000"/>
              <a:gd name="connsiteY56" fmla="*/ 0 h 1787292"/>
              <a:gd name="connsiteX57" fmla="*/ 3430852 w 12192000"/>
              <a:gd name="connsiteY57" fmla="*/ 3175 h 1787292"/>
              <a:gd name="connsiteX58" fmla="*/ 3491177 w 12192000"/>
              <a:gd name="connsiteY58" fmla="*/ 9525 h 1787292"/>
              <a:gd name="connsiteX59" fmla="*/ 3543564 w 12192000"/>
              <a:gd name="connsiteY59" fmla="*/ 20637 h 1787292"/>
              <a:gd name="connsiteX60" fmla="*/ 3589602 w 12192000"/>
              <a:gd name="connsiteY60" fmla="*/ 36512 h 1787292"/>
              <a:gd name="connsiteX61" fmla="*/ 3630877 w 12192000"/>
              <a:gd name="connsiteY61" fmla="*/ 52387 h 1787292"/>
              <a:gd name="connsiteX62" fmla="*/ 3667389 w 12192000"/>
              <a:gd name="connsiteY62" fmla="*/ 68262 h 1787292"/>
              <a:gd name="connsiteX63" fmla="*/ 3705489 w 12192000"/>
              <a:gd name="connsiteY63" fmla="*/ 87312 h 1787292"/>
              <a:gd name="connsiteX64" fmla="*/ 3743589 w 12192000"/>
              <a:gd name="connsiteY64" fmla="*/ 106362 h 1787292"/>
              <a:gd name="connsiteX65" fmla="*/ 3780102 w 12192000"/>
              <a:gd name="connsiteY65" fmla="*/ 125412 h 1787292"/>
              <a:gd name="connsiteX66" fmla="*/ 3821377 w 12192000"/>
              <a:gd name="connsiteY66" fmla="*/ 141287 h 1787292"/>
              <a:gd name="connsiteX67" fmla="*/ 3867414 w 12192000"/>
              <a:gd name="connsiteY67" fmla="*/ 155575 h 1787292"/>
              <a:gd name="connsiteX68" fmla="*/ 3919802 w 12192000"/>
              <a:gd name="connsiteY68" fmla="*/ 166687 h 1787292"/>
              <a:gd name="connsiteX69" fmla="*/ 3980127 w 12192000"/>
              <a:gd name="connsiteY69" fmla="*/ 174625 h 1787292"/>
              <a:gd name="connsiteX70" fmla="*/ 4048389 w 12192000"/>
              <a:gd name="connsiteY70" fmla="*/ 176212 h 1787292"/>
              <a:gd name="connsiteX71" fmla="*/ 4116652 w 12192000"/>
              <a:gd name="connsiteY71" fmla="*/ 174625 h 1787292"/>
              <a:gd name="connsiteX72" fmla="*/ 4176977 w 12192000"/>
              <a:gd name="connsiteY72" fmla="*/ 166687 h 1787292"/>
              <a:gd name="connsiteX73" fmla="*/ 4229364 w 12192000"/>
              <a:gd name="connsiteY73" fmla="*/ 155575 h 1787292"/>
              <a:gd name="connsiteX74" fmla="*/ 4275402 w 12192000"/>
              <a:gd name="connsiteY74" fmla="*/ 141287 h 1787292"/>
              <a:gd name="connsiteX75" fmla="*/ 4316677 w 12192000"/>
              <a:gd name="connsiteY75" fmla="*/ 125412 h 1787292"/>
              <a:gd name="connsiteX76" fmla="*/ 4353189 w 12192000"/>
              <a:gd name="connsiteY76" fmla="*/ 106362 h 1787292"/>
              <a:gd name="connsiteX77" fmla="*/ 4429389 w 12192000"/>
              <a:gd name="connsiteY77" fmla="*/ 68262 h 1787292"/>
              <a:gd name="connsiteX78" fmla="*/ 4465902 w 12192000"/>
              <a:gd name="connsiteY78" fmla="*/ 52387 h 1787292"/>
              <a:gd name="connsiteX79" fmla="*/ 4507177 w 12192000"/>
              <a:gd name="connsiteY79" fmla="*/ 36512 h 1787292"/>
              <a:gd name="connsiteX80" fmla="*/ 4553214 w 12192000"/>
              <a:gd name="connsiteY80" fmla="*/ 20637 h 1787292"/>
              <a:gd name="connsiteX81" fmla="*/ 4605602 w 12192000"/>
              <a:gd name="connsiteY81" fmla="*/ 9525 h 1787292"/>
              <a:gd name="connsiteX82" fmla="*/ 4665928 w 12192000"/>
              <a:gd name="connsiteY82" fmla="*/ 3175 h 1787292"/>
              <a:gd name="connsiteX83" fmla="*/ 4734189 w 12192000"/>
              <a:gd name="connsiteY83" fmla="*/ 0 h 1787292"/>
              <a:gd name="connsiteX84" fmla="*/ 4802453 w 12192000"/>
              <a:gd name="connsiteY84" fmla="*/ 3175 h 1787292"/>
              <a:gd name="connsiteX85" fmla="*/ 4862777 w 12192000"/>
              <a:gd name="connsiteY85" fmla="*/ 9525 h 1787292"/>
              <a:gd name="connsiteX86" fmla="*/ 4915165 w 12192000"/>
              <a:gd name="connsiteY86" fmla="*/ 20637 h 1787292"/>
              <a:gd name="connsiteX87" fmla="*/ 4961201 w 12192000"/>
              <a:gd name="connsiteY87" fmla="*/ 36512 h 1787292"/>
              <a:gd name="connsiteX88" fmla="*/ 5002476 w 12192000"/>
              <a:gd name="connsiteY88" fmla="*/ 52387 h 1787292"/>
              <a:gd name="connsiteX89" fmla="*/ 5038989 w 12192000"/>
              <a:gd name="connsiteY89" fmla="*/ 68262 h 1787292"/>
              <a:gd name="connsiteX90" fmla="*/ 5077089 w 12192000"/>
              <a:gd name="connsiteY90" fmla="*/ 87312 h 1787292"/>
              <a:gd name="connsiteX91" fmla="*/ 5115189 w 12192000"/>
              <a:gd name="connsiteY91" fmla="*/ 106362 h 1787292"/>
              <a:gd name="connsiteX92" fmla="*/ 5151701 w 12192000"/>
              <a:gd name="connsiteY92" fmla="*/ 125412 h 1787292"/>
              <a:gd name="connsiteX93" fmla="*/ 5192976 w 12192000"/>
              <a:gd name="connsiteY93" fmla="*/ 141287 h 1787292"/>
              <a:gd name="connsiteX94" fmla="*/ 5239014 w 12192000"/>
              <a:gd name="connsiteY94" fmla="*/ 155575 h 1787292"/>
              <a:gd name="connsiteX95" fmla="*/ 5291401 w 12192000"/>
              <a:gd name="connsiteY95" fmla="*/ 166687 h 1787292"/>
              <a:gd name="connsiteX96" fmla="*/ 5351727 w 12192000"/>
              <a:gd name="connsiteY96" fmla="*/ 174625 h 1787292"/>
              <a:gd name="connsiteX97" fmla="*/ 5410199 w 12192000"/>
              <a:gd name="connsiteY97" fmla="*/ 175985 h 1787292"/>
              <a:gd name="connsiteX98" fmla="*/ 5468671 w 12192000"/>
              <a:gd name="connsiteY98" fmla="*/ 174625 h 1787292"/>
              <a:gd name="connsiteX99" fmla="*/ 5528996 w 12192000"/>
              <a:gd name="connsiteY99" fmla="*/ 166687 h 1787292"/>
              <a:gd name="connsiteX100" fmla="*/ 5581383 w 12192000"/>
              <a:gd name="connsiteY100" fmla="*/ 155575 h 1787292"/>
              <a:gd name="connsiteX101" fmla="*/ 5627421 w 12192000"/>
              <a:gd name="connsiteY101" fmla="*/ 141287 h 1787292"/>
              <a:gd name="connsiteX102" fmla="*/ 5668696 w 12192000"/>
              <a:gd name="connsiteY102" fmla="*/ 125412 h 1787292"/>
              <a:gd name="connsiteX103" fmla="*/ 5705209 w 12192000"/>
              <a:gd name="connsiteY103" fmla="*/ 106362 h 1787292"/>
              <a:gd name="connsiteX104" fmla="*/ 5743308 w 12192000"/>
              <a:gd name="connsiteY104" fmla="*/ 87312 h 1787292"/>
              <a:gd name="connsiteX105" fmla="*/ 5781408 w 12192000"/>
              <a:gd name="connsiteY105" fmla="*/ 68262 h 1787292"/>
              <a:gd name="connsiteX106" fmla="*/ 5817921 w 12192000"/>
              <a:gd name="connsiteY106" fmla="*/ 52387 h 1787292"/>
              <a:gd name="connsiteX107" fmla="*/ 5859196 w 12192000"/>
              <a:gd name="connsiteY107" fmla="*/ 36512 h 1787292"/>
              <a:gd name="connsiteX108" fmla="*/ 5905234 w 12192000"/>
              <a:gd name="connsiteY108" fmla="*/ 20637 h 1787292"/>
              <a:gd name="connsiteX109" fmla="*/ 5957621 w 12192000"/>
              <a:gd name="connsiteY109" fmla="*/ 9525 h 1787292"/>
              <a:gd name="connsiteX110" fmla="*/ 6017947 w 12192000"/>
              <a:gd name="connsiteY110" fmla="*/ 3175 h 1787292"/>
              <a:gd name="connsiteX111" fmla="*/ 6086208 w 12192000"/>
              <a:gd name="connsiteY111" fmla="*/ 0 h 1787292"/>
              <a:gd name="connsiteX112" fmla="*/ 6095999 w 12192000"/>
              <a:gd name="connsiteY112" fmla="*/ 455 h 1787292"/>
              <a:gd name="connsiteX113" fmla="*/ 6105789 w 12192000"/>
              <a:gd name="connsiteY113" fmla="*/ 0 h 1787292"/>
              <a:gd name="connsiteX114" fmla="*/ 6174052 w 12192000"/>
              <a:gd name="connsiteY114" fmla="*/ 3175 h 1787292"/>
              <a:gd name="connsiteX115" fmla="*/ 6234377 w 12192000"/>
              <a:gd name="connsiteY115" fmla="*/ 9525 h 1787292"/>
              <a:gd name="connsiteX116" fmla="*/ 6286764 w 12192000"/>
              <a:gd name="connsiteY116" fmla="*/ 20637 h 1787292"/>
              <a:gd name="connsiteX117" fmla="*/ 6332802 w 12192000"/>
              <a:gd name="connsiteY117" fmla="*/ 36512 h 1787292"/>
              <a:gd name="connsiteX118" fmla="*/ 6374077 w 12192000"/>
              <a:gd name="connsiteY118" fmla="*/ 52387 h 1787292"/>
              <a:gd name="connsiteX119" fmla="*/ 6410589 w 12192000"/>
              <a:gd name="connsiteY119" fmla="*/ 68262 h 1787292"/>
              <a:gd name="connsiteX120" fmla="*/ 6448689 w 12192000"/>
              <a:gd name="connsiteY120" fmla="*/ 87312 h 1787292"/>
              <a:gd name="connsiteX121" fmla="*/ 6486789 w 12192000"/>
              <a:gd name="connsiteY121" fmla="*/ 106362 h 1787292"/>
              <a:gd name="connsiteX122" fmla="*/ 6523302 w 12192000"/>
              <a:gd name="connsiteY122" fmla="*/ 125412 h 1787292"/>
              <a:gd name="connsiteX123" fmla="*/ 6564577 w 12192000"/>
              <a:gd name="connsiteY123" fmla="*/ 141287 h 1787292"/>
              <a:gd name="connsiteX124" fmla="*/ 6610614 w 12192000"/>
              <a:gd name="connsiteY124" fmla="*/ 155575 h 1787292"/>
              <a:gd name="connsiteX125" fmla="*/ 6663002 w 12192000"/>
              <a:gd name="connsiteY125" fmla="*/ 166687 h 1787292"/>
              <a:gd name="connsiteX126" fmla="*/ 6723327 w 12192000"/>
              <a:gd name="connsiteY126" fmla="*/ 174625 h 1787292"/>
              <a:gd name="connsiteX127" fmla="*/ 6781799 w 12192000"/>
              <a:gd name="connsiteY127" fmla="*/ 175985 h 1787292"/>
              <a:gd name="connsiteX128" fmla="*/ 6840271 w 12192000"/>
              <a:gd name="connsiteY128" fmla="*/ 174625 h 1787292"/>
              <a:gd name="connsiteX129" fmla="*/ 6900596 w 12192000"/>
              <a:gd name="connsiteY129" fmla="*/ 166687 h 1787292"/>
              <a:gd name="connsiteX130" fmla="*/ 6952983 w 12192000"/>
              <a:gd name="connsiteY130" fmla="*/ 155575 h 1787292"/>
              <a:gd name="connsiteX131" fmla="*/ 6999021 w 12192000"/>
              <a:gd name="connsiteY131" fmla="*/ 141287 h 1787292"/>
              <a:gd name="connsiteX132" fmla="*/ 7040296 w 12192000"/>
              <a:gd name="connsiteY132" fmla="*/ 125412 h 1787292"/>
              <a:gd name="connsiteX133" fmla="*/ 7076808 w 12192000"/>
              <a:gd name="connsiteY133" fmla="*/ 106362 h 1787292"/>
              <a:gd name="connsiteX134" fmla="*/ 7114908 w 12192000"/>
              <a:gd name="connsiteY134" fmla="*/ 87312 h 1787292"/>
              <a:gd name="connsiteX135" fmla="*/ 7153008 w 12192000"/>
              <a:gd name="connsiteY135" fmla="*/ 68262 h 1787292"/>
              <a:gd name="connsiteX136" fmla="*/ 7189521 w 12192000"/>
              <a:gd name="connsiteY136" fmla="*/ 52387 h 1787292"/>
              <a:gd name="connsiteX137" fmla="*/ 7230796 w 12192000"/>
              <a:gd name="connsiteY137" fmla="*/ 36512 h 1787292"/>
              <a:gd name="connsiteX138" fmla="*/ 7276833 w 12192000"/>
              <a:gd name="connsiteY138" fmla="*/ 20637 h 1787292"/>
              <a:gd name="connsiteX139" fmla="*/ 7329221 w 12192000"/>
              <a:gd name="connsiteY139" fmla="*/ 9525 h 1787292"/>
              <a:gd name="connsiteX140" fmla="*/ 7389546 w 12192000"/>
              <a:gd name="connsiteY140" fmla="*/ 3175 h 1787292"/>
              <a:gd name="connsiteX141" fmla="*/ 7457808 w 12192000"/>
              <a:gd name="connsiteY141" fmla="*/ 0 h 1787292"/>
              <a:gd name="connsiteX142" fmla="*/ 7526071 w 12192000"/>
              <a:gd name="connsiteY142" fmla="*/ 3175 h 1787292"/>
              <a:gd name="connsiteX143" fmla="*/ 7586396 w 12192000"/>
              <a:gd name="connsiteY143" fmla="*/ 9525 h 1787292"/>
              <a:gd name="connsiteX144" fmla="*/ 7638783 w 12192000"/>
              <a:gd name="connsiteY144" fmla="*/ 20637 h 1787292"/>
              <a:gd name="connsiteX145" fmla="*/ 7684821 w 12192000"/>
              <a:gd name="connsiteY145" fmla="*/ 36512 h 1787292"/>
              <a:gd name="connsiteX146" fmla="*/ 7726096 w 12192000"/>
              <a:gd name="connsiteY146" fmla="*/ 52387 h 1787292"/>
              <a:gd name="connsiteX147" fmla="*/ 7762608 w 12192000"/>
              <a:gd name="connsiteY147" fmla="*/ 68262 h 1787292"/>
              <a:gd name="connsiteX148" fmla="*/ 7800708 w 12192000"/>
              <a:gd name="connsiteY148" fmla="*/ 87312 h 1787292"/>
              <a:gd name="connsiteX149" fmla="*/ 7838808 w 12192000"/>
              <a:gd name="connsiteY149" fmla="*/ 106362 h 1787292"/>
              <a:gd name="connsiteX150" fmla="*/ 7875321 w 12192000"/>
              <a:gd name="connsiteY150" fmla="*/ 125412 h 1787292"/>
              <a:gd name="connsiteX151" fmla="*/ 7916596 w 12192000"/>
              <a:gd name="connsiteY151" fmla="*/ 141287 h 1787292"/>
              <a:gd name="connsiteX152" fmla="*/ 7962633 w 12192000"/>
              <a:gd name="connsiteY152" fmla="*/ 155575 h 1787292"/>
              <a:gd name="connsiteX153" fmla="*/ 8015021 w 12192000"/>
              <a:gd name="connsiteY153" fmla="*/ 166687 h 1787292"/>
              <a:gd name="connsiteX154" fmla="*/ 8075346 w 12192000"/>
              <a:gd name="connsiteY154" fmla="*/ 174625 h 1787292"/>
              <a:gd name="connsiteX155" fmla="*/ 8143608 w 12192000"/>
              <a:gd name="connsiteY155" fmla="*/ 176212 h 1787292"/>
              <a:gd name="connsiteX156" fmla="*/ 8211871 w 12192000"/>
              <a:gd name="connsiteY156" fmla="*/ 174625 h 1787292"/>
              <a:gd name="connsiteX157" fmla="*/ 8272196 w 12192000"/>
              <a:gd name="connsiteY157" fmla="*/ 166687 h 1787292"/>
              <a:gd name="connsiteX158" fmla="*/ 8324583 w 12192000"/>
              <a:gd name="connsiteY158" fmla="*/ 155575 h 1787292"/>
              <a:gd name="connsiteX159" fmla="*/ 8370621 w 12192000"/>
              <a:gd name="connsiteY159" fmla="*/ 141287 h 1787292"/>
              <a:gd name="connsiteX160" fmla="*/ 8411896 w 12192000"/>
              <a:gd name="connsiteY160" fmla="*/ 125412 h 1787292"/>
              <a:gd name="connsiteX161" fmla="*/ 8448408 w 12192000"/>
              <a:gd name="connsiteY161" fmla="*/ 106362 h 1787292"/>
              <a:gd name="connsiteX162" fmla="*/ 8486508 w 12192000"/>
              <a:gd name="connsiteY162" fmla="*/ 87312 h 1787292"/>
              <a:gd name="connsiteX163" fmla="*/ 8524608 w 12192000"/>
              <a:gd name="connsiteY163" fmla="*/ 68262 h 1787292"/>
              <a:gd name="connsiteX164" fmla="*/ 8561120 w 12192000"/>
              <a:gd name="connsiteY164" fmla="*/ 52387 h 1787292"/>
              <a:gd name="connsiteX165" fmla="*/ 8602396 w 12192000"/>
              <a:gd name="connsiteY165" fmla="*/ 36512 h 1787292"/>
              <a:gd name="connsiteX166" fmla="*/ 8648432 w 12192000"/>
              <a:gd name="connsiteY166" fmla="*/ 20637 h 1787292"/>
              <a:gd name="connsiteX167" fmla="*/ 8700820 w 12192000"/>
              <a:gd name="connsiteY167" fmla="*/ 9525 h 1787292"/>
              <a:gd name="connsiteX168" fmla="*/ 8761146 w 12192000"/>
              <a:gd name="connsiteY168" fmla="*/ 3175 h 1787292"/>
              <a:gd name="connsiteX169" fmla="*/ 8827820 w 12192000"/>
              <a:gd name="connsiteY169" fmla="*/ 0 h 1787292"/>
              <a:gd name="connsiteX170" fmla="*/ 8897670 w 12192000"/>
              <a:gd name="connsiteY170" fmla="*/ 3175 h 1787292"/>
              <a:gd name="connsiteX171" fmla="*/ 8957996 w 12192000"/>
              <a:gd name="connsiteY171" fmla="*/ 9525 h 1787292"/>
              <a:gd name="connsiteX172" fmla="*/ 9010382 w 12192000"/>
              <a:gd name="connsiteY172" fmla="*/ 20637 h 1787292"/>
              <a:gd name="connsiteX173" fmla="*/ 9056420 w 12192000"/>
              <a:gd name="connsiteY173" fmla="*/ 36512 h 1787292"/>
              <a:gd name="connsiteX174" fmla="*/ 9097696 w 12192000"/>
              <a:gd name="connsiteY174" fmla="*/ 52387 h 1787292"/>
              <a:gd name="connsiteX175" fmla="*/ 9134208 w 12192000"/>
              <a:gd name="connsiteY175" fmla="*/ 68262 h 1787292"/>
              <a:gd name="connsiteX176" fmla="*/ 9172308 w 12192000"/>
              <a:gd name="connsiteY176" fmla="*/ 87312 h 1787292"/>
              <a:gd name="connsiteX177" fmla="*/ 9210408 w 12192000"/>
              <a:gd name="connsiteY177" fmla="*/ 106362 h 1787292"/>
              <a:gd name="connsiteX178" fmla="*/ 9246920 w 12192000"/>
              <a:gd name="connsiteY178" fmla="*/ 125412 h 1787292"/>
              <a:gd name="connsiteX179" fmla="*/ 9288196 w 12192000"/>
              <a:gd name="connsiteY179" fmla="*/ 141287 h 1787292"/>
              <a:gd name="connsiteX180" fmla="*/ 9334232 w 12192000"/>
              <a:gd name="connsiteY180" fmla="*/ 155575 h 1787292"/>
              <a:gd name="connsiteX181" fmla="*/ 9386620 w 12192000"/>
              <a:gd name="connsiteY181" fmla="*/ 166687 h 1787292"/>
              <a:gd name="connsiteX182" fmla="*/ 9446946 w 12192000"/>
              <a:gd name="connsiteY182" fmla="*/ 174625 h 1787292"/>
              <a:gd name="connsiteX183" fmla="*/ 9515208 w 12192000"/>
              <a:gd name="connsiteY183" fmla="*/ 176212 h 1787292"/>
              <a:gd name="connsiteX184" fmla="*/ 9583470 w 12192000"/>
              <a:gd name="connsiteY184" fmla="*/ 174625 h 1787292"/>
              <a:gd name="connsiteX185" fmla="*/ 9643796 w 12192000"/>
              <a:gd name="connsiteY185" fmla="*/ 166687 h 1787292"/>
              <a:gd name="connsiteX186" fmla="*/ 9696182 w 12192000"/>
              <a:gd name="connsiteY186" fmla="*/ 155575 h 1787292"/>
              <a:gd name="connsiteX187" fmla="*/ 9742220 w 12192000"/>
              <a:gd name="connsiteY187" fmla="*/ 141287 h 1787292"/>
              <a:gd name="connsiteX188" fmla="*/ 9783496 w 12192000"/>
              <a:gd name="connsiteY188" fmla="*/ 125412 h 1787292"/>
              <a:gd name="connsiteX189" fmla="*/ 9820008 w 12192000"/>
              <a:gd name="connsiteY189" fmla="*/ 106362 h 1787292"/>
              <a:gd name="connsiteX190" fmla="*/ 9896208 w 12192000"/>
              <a:gd name="connsiteY190" fmla="*/ 68262 h 1787292"/>
              <a:gd name="connsiteX191" fmla="*/ 9932720 w 12192000"/>
              <a:gd name="connsiteY191" fmla="*/ 52387 h 1787292"/>
              <a:gd name="connsiteX192" fmla="*/ 9973996 w 12192000"/>
              <a:gd name="connsiteY192" fmla="*/ 36512 h 1787292"/>
              <a:gd name="connsiteX193" fmla="*/ 10020032 w 12192000"/>
              <a:gd name="connsiteY193" fmla="*/ 20637 h 1787292"/>
              <a:gd name="connsiteX194" fmla="*/ 10072420 w 12192000"/>
              <a:gd name="connsiteY194" fmla="*/ 9525 h 1787292"/>
              <a:gd name="connsiteX195" fmla="*/ 10132746 w 12192000"/>
              <a:gd name="connsiteY195" fmla="*/ 3175 h 1787292"/>
              <a:gd name="connsiteX196" fmla="*/ 10201008 w 12192000"/>
              <a:gd name="connsiteY196" fmla="*/ 0 h 1787292"/>
              <a:gd name="connsiteX197" fmla="*/ 10269270 w 12192000"/>
              <a:gd name="connsiteY197" fmla="*/ 3175 h 1787292"/>
              <a:gd name="connsiteX198" fmla="*/ 10329596 w 12192000"/>
              <a:gd name="connsiteY198" fmla="*/ 9525 h 1787292"/>
              <a:gd name="connsiteX199" fmla="*/ 10381982 w 12192000"/>
              <a:gd name="connsiteY199" fmla="*/ 20637 h 1787292"/>
              <a:gd name="connsiteX200" fmla="*/ 10428020 w 12192000"/>
              <a:gd name="connsiteY200" fmla="*/ 36512 h 1787292"/>
              <a:gd name="connsiteX201" fmla="*/ 10469296 w 12192000"/>
              <a:gd name="connsiteY201" fmla="*/ 52387 h 1787292"/>
              <a:gd name="connsiteX202" fmla="*/ 10505808 w 12192000"/>
              <a:gd name="connsiteY202" fmla="*/ 68262 h 1787292"/>
              <a:gd name="connsiteX203" fmla="*/ 10543908 w 12192000"/>
              <a:gd name="connsiteY203" fmla="*/ 87312 h 1787292"/>
              <a:gd name="connsiteX204" fmla="*/ 10582008 w 12192000"/>
              <a:gd name="connsiteY204" fmla="*/ 106362 h 1787292"/>
              <a:gd name="connsiteX205" fmla="*/ 10618520 w 12192000"/>
              <a:gd name="connsiteY205" fmla="*/ 125412 h 1787292"/>
              <a:gd name="connsiteX206" fmla="*/ 10659796 w 12192000"/>
              <a:gd name="connsiteY206" fmla="*/ 141287 h 1787292"/>
              <a:gd name="connsiteX207" fmla="*/ 10705832 w 12192000"/>
              <a:gd name="connsiteY207" fmla="*/ 155575 h 1787292"/>
              <a:gd name="connsiteX208" fmla="*/ 10758220 w 12192000"/>
              <a:gd name="connsiteY208" fmla="*/ 166687 h 1787292"/>
              <a:gd name="connsiteX209" fmla="*/ 10818546 w 12192000"/>
              <a:gd name="connsiteY209" fmla="*/ 174625 h 1787292"/>
              <a:gd name="connsiteX210" fmla="*/ 10886808 w 12192000"/>
              <a:gd name="connsiteY210" fmla="*/ 176212 h 1787292"/>
              <a:gd name="connsiteX211" fmla="*/ 10955070 w 12192000"/>
              <a:gd name="connsiteY211" fmla="*/ 174625 h 1787292"/>
              <a:gd name="connsiteX212" fmla="*/ 11015396 w 12192000"/>
              <a:gd name="connsiteY212" fmla="*/ 166687 h 1787292"/>
              <a:gd name="connsiteX213" fmla="*/ 11067782 w 12192000"/>
              <a:gd name="connsiteY213" fmla="*/ 155575 h 1787292"/>
              <a:gd name="connsiteX214" fmla="*/ 11113820 w 12192000"/>
              <a:gd name="connsiteY214" fmla="*/ 141287 h 1787292"/>
              <a:gd name="connsiteX215" fmla="*/ 11155096 w 12192000"/>
              <a:gd name="connsiteY215" fmla="*/ 125412 h 1787292"/>
              <a:gd name="connsiteX216" fmla="*/ 11191608 w 12192000"/>
              <a:gd name="connsiteY216" fmla="*/ 106362 h 1787292"/>
              <a:gd name="connsiteX217" fmla="*/ 11229708 w 12192000"/>
              <a:gd name="connsiteY217" fmla="*/ 87312 h 1787292"/>
              <a:gd name="connsiteX218" fmla="*/ 11267808 w 12192000"/>
              <a:gd name="connsiteY218" fmla="*/ 68262 h 1787292"/>
              <a:gd name="connsiteX219" fmla="*/ 11304320 w 12192000"/>
              <a:gd name="connsiteY219" fmla="*/ 52387 h 1787292"/>
              <a:gd name="connsiteX220" fmla="*/ 11345596 w 12192000"/>
              <a:gd name="connsiteY220" fmla="*/ 36512 h 1787292"/>
              <a:gd name="connsiteX221" fmla="*/ 11391632 w 12192000"/>
              <a:gd name="connsiteY221" fmla="*/ 20637 h 1787292"/>
              <a:gd name="connsiteX222" fmla="*/ 11444020 w 12192000"/>
              <a:gd name="connsiteY222" fmla="*/ 9525 h 1787292"/>
              <a:gd name="connsiteX223" fmla="*/ 11504346 w 12192000"/>
              <a:gd name="connsiteY223" fmla="*/ 3175 h 1787292"/>
              <a:gd name="connsiteX224" fmla="*/ 11572608 w 12192000"/>
              <a:gd name="connsiteY224" fmla="*/ 0 h 1787292"/>
              <a:gd name="connsiteX225" fmla="*/ 11640870 w 12192000"/>
              <a:gd name="connsiteY225" fmla="*/ 3175 h 1787292"/>
              <a:gd name="connsiteX226" fmla="*/ 11701196 w 12192000"/>
              <a:gd name="connsiteY226" fmla="*/ 9525 h 1787292"/>
              <a:gd name="connsiteX227" fmla="*/ 11753582 w 12192000"/>
              <a:gd name="connsiteY227" fmla="*/ 20637 h 1787292"/>
              <a:gd name="connsiteX228" fmla="*/ 11799620 w 12192000"/>
              <a:gd name="connsiteY228" fmla="*/ 36512 h 1787292"/>
              <a:gd name="connsiteX229" fmla="*/ 11840896 w 12192000"/>
              <a:gd name="connsiteY229" fmla="*/ 52387 h 1787292"/>
              <a:gd name="connsiteX230" fmla="*/ 11877408 w 12192000"/>
              <a:gd name="connsiteY230" fmla="*/ 68262 h 1787292"/>
              <a:gd name="connsiteX231" fmla="*/ 11915508 w 12192000"/>
              <a:gd name="connsiteY231" fmla="*/ 87312 h 1787292"/>
              <a:gd name="connsiteX232" fmla="*/ 11953608 w 12192000"/>
              <a:gd name="connsiteY232" fmla="*/ 106362 h 1787292"/>
              <a:gd name="connsiteX233" fmla="*/ 11990120 w 12192000"/>
              <a:gd name="connsiteY233" fmla="*/ 125412 h 1787292"/>
              <a:gd name="connsiteX234" fmla="*/ 12031396 w 12192000"/>
              <a:gd name="connsiteY234" fmla="*/ 141287 h 1787292"/>
              <a:gd name="connsiteX235" fmla="*/ 12077432 w 12192000"/>
              <a:gd name="connsiteY235" fmla="*/ 155575 h 1787292"/>
              <a:gd name="connsiteX236" fmla="*/ 12129820 w 12192000"/>
              <a:gd name="connsiteY236" fmla="*/ 166688 h 1787292"/>
              <a:gd name="connsiteX237" fmla="*/ 12190146 w 12192000"/>
              <a:gd name="connsiteY237" fmla="*/ 174625 h 1787292"/>
              <a:gd name="connsiteX238" fmla="*/ 12192000 w 12192000"/>
              <a:gd name="connsiteY238" fmla="*/ 174668 h 1787292"/>
              <a:gd name="connsiteX239" fmla="*/ 12192000 w 12192000"/>
              <a:gd name="connsiteY239" fmla="*/ 885826 h 1787292"/>
              <a:gd name="connsiteX240" fmla="*/ 12192000 w 12192000"/>
              <a:gd name="connsiteY240" fmla="*/ 1787292 h 1787292"/>
              <a:gd name="connsiteX241" fmla="*/ 0 w 12192000"/>
              <a:gd name="connsiteY241" fmla="*/ 1787292 h 1787292"/>
              <a:gd name="connsiteX242" fmla="*/ 0 w 12192000"/>
              <a:gd name="connsiteY242" fmla="*/ 885826 h 1787292"/>
              <a:gd name="connsiteX243" fmla="*/ 0 w 12192000"/>
              <a:gd name="connsiteY243" fmla="*/ 174668 h 1787292"/>
              <a:gd name="connsiteX244" fmla="*/ 1852 w 12192000"/>
              <a:gd name="connsiteY244" fmla="*/ 174625 h 1787292"/>
              <a:gd name="connsiteX245" fmla="*/ 62177 w 12192000"/>
              <a:gd name="connsiteY245" fmla="*/ 166687 h 1787292"/>
              <a:gd name="connsiteX246" fmla="*/ 114564 w 12192000"/>
              <a:gd name="connsiteY246" fmla="*/ 155575 h 1787292"/>
              <a:gd name="connsiteX247" fmla="*/ 160602 w 12192000"/>
              <a:gd name="connsiteY247" fmla="*/ 141287 h 1787292"/>
              <a:gd name="connsiteX248" fmla="*/ 201877 w 12192000"/>
              <a:gd name="connsiteY248" fmla="*/ 125412 h 1787292"/>
              <a:gd name="connsiteX249" fmla="*/ 238389 w 12192000"/>
              <a:gd name="connsiteY249" fmla="*/ 106362 h 1787292"/>
              <a:gd name="connsiteX250" fmla="*/ 276489 w 12192000"/>
              <a:gd name="connsiteY250" fmla="*/ 87312 h 1787292"/>
              <a:gd name="connsiteX251" fmla="*/ 314589 w 12192000"/>
              <a:gd name="connsiteY251" fmla="*/ 68262 h 1787292"/>
              <a:gd name="connsiteX252" fmla="*/ 351102 w 12192000"/>
              <a:gd name="connsiteY252" fmla="*/ 52387 h 1787292"/>
              <a:gd name="connsiteX253" fmla="*/ 392377 w 12192000"/>
              <a:gd name="connsiteY253" fmla="*/ 36512 h 1787292"/>
              <a:gd name="connsiteX254" fmla="*/ 438414 w 12192000"/>
              <a:gd name="connsiteY254" fmla="*/ 20637 h 1787292"/>
              <a:gd name="connsiteX255" fmla="*/ 490802 w 12192000"/>
              <a:gd name="connsiteY255" fmla="*/ 9525 h 1787292"/>
              <a:gd name="connsiteX256" fmla="*/ 551127 w 12192000"/>
              <a:gd name="connsiteY256" fmla="*/ 3175 h 1787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2192000" h="178729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2" name="Google Shape;152;p1"/>
          <p:cNvSpPr txBox="1">
            <a:spLocks noGrp="1"/>
          </p:cNvSpPr>
          <p:nvPr>
            <p:ph type="subTitle" idx="1"/>
          </p:nvPr>
        </p:nvSpPr>
        <p:spPr>
          <a:xfrm>
            <a:off x="2073314" y="5493376"/>
            <a:ext cx="8045373" cy="742279"/>
          </a:xfrm>
          <a:prstGeom prst="rect">
            <a:avLst/>
          </a:prstGeom>
        </p:spPr>
        <p:txBody>
          <a:bodyPr spcFirstLastPara="1" lIns="91425" tIns="45700" rIns="91425" bIns="45700" anchor="ctr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SzPts val="1440"/>
              <a:buNone/>
            </a:pPr>
            <a:r>
              <a:rPr lang="lv-LV" sz="1800" dirty="0">
                <a:solidFill>
                  <a:srgbClr val="2A1A00"/>
                </a:solidFill>
              </a:rPr>
              <a:t>Autors: Mareks Kolosovskis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/>
      <p:bldP spid="152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0"/>
          <p:cNvSpPr txBox="1">
            <a:spLocks noGrp="1"/>
          </p:cNvSpPr>
          <p:nvPr>
            <p:ph type="body" idx="1"/>
          </p:nvPr>
        </p:nvSpPr>
        <p:spPr>
          <a:xfrm>
            <a:off x="1116280" y="2160589"/>
            <a:ext cx="8157721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lv-LV" sz="2800" dirty="0"/>
              <a:t>Informācijas sistēmas – datu bāzu pārvaldības sistēmas, informācijas sistēmu projektēšana, realizācija un uzturēšana.</a:t>
            </a:r>
            <a:endParaRPr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Clr>
                <a:srgbClr val="546321"/>
              </a:buClr>
              <a:buSzPts val="1440"/>
              <a:buFont typeface="Arial"/>
              <a:buNone/>
            </a:pPr>
            <a:endParaRPr dirty="0"/>
          </a:p>
        </p:txBody>
      </p:sp>
      <p:sp>
        <p:nvSpPr>
          <p:cNvPr id="223" name="Google Shape;223;p10"/>
          <p:cNvSpPr txBox="1">
            <a:spLocks noGrp="1"/>
          </p:cNvSpPr>
          <p:nvPr>
            <p:ph type="title"/>
          </p:nvPr>
        </p:nvSpPr>
        <p:spPr>
          <a:xfrm>
            <a:off x="1116280" y="816638"/>
            <a:ext cx="8874089" cy="96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lv-LV" dirty="0"/>
              <a:t>Informācijas sistēmas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9" name="Google Shape;229;p11"/>
          <p:cNvGraphicFramePr/>
          <p:nvPr>
            <p:extLst>
              <p:ext uri="{D42A27DB-BD31-4B8C-83A1-F6EECF244321}">
                <p14:modId xmlns:p14="http://schemas.microsoft.com/office/powerpoint/2010/main" val="436818399"/>
              </p:ext>
            </p:extLst>
          </p:nvPr>
        </p:nvGraphicFramePr>
        <p:xfrm>
          <a:off x="0" y="0"/>
          <a:ext cx="12192025" cy="6857975"/>
        </p:xfrm>
        <a:graphic>
          <a:graphicData uri="http://schemas.openxmlformats.org/drawingml/2006/table">
            <a:tbl>
              <a:tblPr firstRow="1" firstCol="1" bandRow="1">
                <a:noFill/>
                <a:tableStyleId>{E37D7B48-3F42-4D3F-BF18-3B8A0A951ADF}</a:tableStyleId>
              </a:tblPr>
              <a:tblGrid>
                <a:gridCol w="705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60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25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88000">
                <a:tc>
                  <a:txBody>
                    <a:bodyPr/>
                    <a:lstStyle/>
                    <a:p>
                      <a:pPr marL="22860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2400" u="none" strike="noStrike" cap="none" dirty="0"/>
                        <a:t>Nr.</a:t>
                      </a:r>
                      <a:endParaRPr sz="2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550" marR="5455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2400" u="none" strike="noStrike" cap="none" dirty="0"/>
                        <a:t>Iekšējās kārtības noteikumi datorklasē</a:t>
                      </a:r>
                      <a:endParaRPr sz="2400" u="none" strike="noStrike" cap="none" dirty="0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2400" u="none" strike="noStrike" cap="none" dirty="0"/>
                        <a:t> </a:t>
                      </a:r>
                      <a:endParaRPr sz="2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550" marR="5455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2400" u="none" strike="noStrike" cap="none" dirty="0"/>
                        <a:t>Kāpēc jāievēro?</a:t>
                      </a:r>
                      <a:endParaRPr sz="2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550" marR="545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9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r>
                        <a:rPr lang="lv-LV" sz="1800" u="none" strike="noStrike" cap="none" dirty="0"/>
                        <a:t>1. </a:t>
                      </a:r>
                      <a:endParaRPr sz="2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550" marR="545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800" u="none" strike="noStrike" cap="none" dirty="0"/>
                        <a:t>Kabinetā drīkst ienākt tikai pēc skolotāja uzaicinājuma, mierīgi, bez skriešanas, palaižot meitenes pa priekšu.</a:t>
                      </a:r>
                      <a:endParaRPr sz="2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550" marR="545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endParaRPr sz="1800" u="none" strike="noStrike" cap="none" dirty="0">
                        <a:solidFill>
                          <a:schemeClr val="dk1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54550" marR="545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rebuchet MS"/>
                        <a:buNone/>
                      </a:pPr>
                      <a:r>
                        <a:rPr lang="lv-LV" sz="24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</a:t>
                      </a:r>
                      <a:endParaRPr dirty="0"/>
                    </a:p>
                  </a:txBody>
                  <a:tcPr marL="54550" marR="545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800" u="none" strike="noStrike" cap="none" dirty="0"/>
                        <a:t>Somas jānoliek skolotāja norādītā vietā.</a:t>
                      </a:r>
                      <a:endParaRPr sz="2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550" marR="545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endParaRPr sz="1800" u="none" strike="noStrike" cap="none" dirty="0">
                        <a:solidFill>
                          <a:schemeClr val="dk1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54550" marR="545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rebuchet MS"/>
                        <a:buNone/>
                      </a:pPr>
                      <a:r>
                        <a:rPr lang="lv-LV" sz="24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</a:t>
                      </a:r>
                      <a:endParaRPr sz="2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550" marR="545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800" u="none" strike="noStrike" cap="none" dirty="0"/>
                        <a:t>Rokām jābūt tīrām un sausām.</a:t>
                      </a:r>
                      <a:endParaRPr sz="2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550" marR="545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endParaRPr sz="1800" u="none" strike="noStrike" cap="none" dirty="0">
                        <a:solidFill>
                          <a:schemeClr val="dk1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54550" marR="545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1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r>
                        <a:rPr lang="lv-LV" sz="1800" u="none" strike="noStrike" cap="none" dirty="0"/>
                        <a:t>4. </a:t>
                      </a:r>
                      <a:endParaRPr sz="2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550" marR="545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800" u="none" strike="noStrike" cap="none" dirty="0"/>
                        <a:t>Dator krēsli jālieto saudzīgi, tikai sēdēšanai.</a:t>
                      </a:r>
                      <a:endParaRPr sz="2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550" marR="545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endParaRPr sz="1800" u="none" strike="noStrike" cap="none" dirty="0">
                        <a:solidFill>
                          <a:schemeClr val="dk1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54550" marR="5455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9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r>
                        <a:rPr lang="lv-LV" sz="1800" u="none" strike="noStrike" cap="none" dirty="0"/>
                        <a:t>5. </a:t>
                      </a:r>
                      <a:endParaRPr sz="2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550" marR="545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800" u="none" strike="noStrike" cap="none" dirty="0"/>
                        <a:t>Kabinetā nav atļauts ēst un dzert, programmvadāmu ierīču tuvumā nedrīkst būt nekādi šķidrumi.</a:t>
                      </a:r>
                      <a:endParaRPr sz="2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550" marR="545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endParaRPr sz="1800" u="none" strike="noStrike" cap="none" dirty="0">
                        <a:solidFill>
                          <a:schemeClr val="dk1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54550" marR="5455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9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r>
                        <a:rPr lang="lv-LV" sz="1800" u="none" strike="noStrike" cap="none" dirty="0"/>
                        <a:t>6. </a:t>
                      </a:r>
                      <a:endParaRPr sz="2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550" marR="545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800" u="none" strike="noStrike" cap="none" dirty="0"/>
                        <a:t>Nedrīkst aizsegt ierīču ventilācijas atveres vai bāzt tajās kādus priekšmetus.</a:t>
                      </a:r>
                      <a:endParaRPr sz="2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550" marR="545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endParaRPr sz="1800" u="none" strike="noStrike" cap="none" dirty="0">
                        <a:solidFill>
                          <a:schemeClr val="dk1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54550" marR="5455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79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r>
                        <a:rPr lang="lv-LV" sz="1800" u="none" strike="noStrike" cap="none" dirty="0"/>
                        <a:t>7. </a:t>
                      </a:r>
                      <a:endParaRPr sz="2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550" marR="545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800" u="none" strike="noStrike" cap="none" dirty="0"/>
                        <a:t>Nedrīkst izjaukt, pārvietot vai citādi bojāt klases aprīkojumu.</a:t>
                      </a:r>
                      <a:endParaRPr sz="2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550" marR="545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550" marR="5455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79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r>
                        <a:rPr lang="lv-LV" sz="1800" u="none" strike="noStrike" cap="none" dirty="0"/>
                        <a:t>8. </a:t>
                      </a:r>
                      <a:endParaRPr sz="2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550" marR="545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800" u="none" strike="noStrike" cap="none" dirty="0"/>
                        <a:t>Aizliegts publiskā programmvadāmā ierīcē dzēst, uzstādīt, mainīt tās iestatījumus bez skolotāja atļaujas.</a:t>
                      </a:r>
                      <a:endParaRPr sz="2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4550" marR="545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endParaRPr sz="1800" u="none" strike="noStrike" cap="none" dirty="0">
                        <a:solidFill>
                          <a:schemeClr val="dk1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54550" marR="5455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30" name="Google Shape;230;p11"/>
          <p:cNvSpPr/>
          <p:nvPr/>
        </p:nvSpPr>
        <p:spPr>
          <a:xfrm>
            <a:off x="7304275" y="1320659"/>
            <a:ext cx="4804520" cy="384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8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Skrienot kabinetā var nejauši apgāzt datoru.</a:t>
            </a:r>
            <a:endParaRPr sz="18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31" name="Google Shape;231;p11"/>
          <p:cNvSpPr/>
          <p:nvPr/>
        </p:nvSpPr>
        <p:spPr>
          <a:xfrm>
            <a:off x="7304275" y="2019905"/>
            <a:ext cx="4653838" cy="384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8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Lai somas netraucētu mācīšanas procesam.</a:t>
            </a:r>
            <a:endParaRPr sz="18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32" name="Google Shape;232;p11"/>
          <p:cNvSpPr/>
          <p:nvPr/>
        </p:nvSpPr>
        <p:spPr>
          <a:xfrm>
            <a:off x="7304275" y="2527015"/>
            <a:ext cx="4641014" cy="384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8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Slapjas rokas var sabojāt tastatūru un pēli.</a:t>
            </a:r>
            <a:endParaRPr sz="18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33" name="Google Shape;233;p11"/>
          <p:cNvSpPr/>
          <p:nvPr/>
        </p:nvSpPr>
        <p:spPr>
          <a:xfrm>
            <a:off x="7304275" y="3044727"/>
            <a:ext cx="4641014" cy="702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8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Izmantojot tos citādāk, tos var salauzt vai nokrist no tā. </a:t>
            </a:r>
            <a:endParaRPr sz="18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34" name="Google Shape;234;p11"/>
          <p:cNvSpPr/>
          <p:nvPr/>
        </p:nvSpPr>
        <p:spPr>
          <a:xfrm>
            <a:off x="7304275" y="3767266"/>
            <a:ext cx="4653838" cy="702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8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Jūs varat nejauši apgāzt pudeli ar ūdeni uz datoru.</a:t>
            </a:r>
            <a:endParaRPr sz="18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35" name="Google Shape;235;p11"/>
          <p:cNvSpPr/>
          <p:nvPr/>
        </p:nvSpPr>
        <p:spPr>
          <a:xfrm>
            <a:off x="7304275" y="4588307"/>
            <a:ext cx="4804520" cy="702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8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Tas ir ļoti bīstami, ka arī aizsedzot ventilācijas atveres var sabojāt datoru.</a:t>
            </a:r>
            <a:endParaRPr sz="18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36" name="Google Shape;236;p11"/>
          <p:cNvSpPr/>
          <p:nvPr/>
        </p:nvSpPr>
        <p:spPr>
          <a:xfrm>
            <a:off x="7304275" y="5326066"/>
            <a:ext cx="4804520" cy="709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8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Sabojājot klases aprīkojumu jūsu vecākiem būs jāmaksā par sabojāto preci.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1"/>
          <p:cNvSpPr/>
          <p:nvPr/>
        </p:nvSpPr>
        <p:spPr>
          <a:xfrm>
            <a:off x="7304275" y="6246652"/>
            <a:ext cx="4901085" cy="384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8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Pie viena skolas datora strādā vairāki skolēni.</a:t>
            </a:r>
            <a:endParaRPr sz="18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2" name="Google Shape;242;p12"/>
          <p:cNvGraphicFramePr/>
          <p:nvPr>
            <p:extLst>
              <p:ext uri="{D42A27DB-BD31-4B8C-83A1-F6EECF244321}">
                <p14:modId xmlns:p14="http://schemas.microsoft.com/office/powerpoint/2010/main" val="1152227115"/>
              </p:ext>
            </p:extLst>
          </p:nvPr>
        </p:nvGraphicFramePr>
        <p:xfrm>
          <a:off x="0" y="0"/>
          <a:ext cx="12192025" cy="6858025"/>
        </p:xfrm>
        <a:graphic>
          <a:graphicData uri="http://schemas.openxmlformats.org/drawingml/2006/table">
            <a:tbl>
              <a:tblPr firstRow="1" firstCol="1" bandRow="1">
                <a:noFill/>
                <a:tableStyleId>{E37D7B48-3F42-4D3F-BF18-3B8A0A951ADF}</a:tableStyleId>
              </a:tblPr>
              <a:tblGrid>
                <a:gridCol w="705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60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25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00975">
                <a:tc>
                  <a:txBody>
                    <a:bodyPr/>
                    <a:lstStyle/>
                    <a:p>
                      <a:pPr marL="22860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800" u="none" strike="noStrike" cap="none" dirty="0"/>
                        <a:t>Nr.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1350" marR="6135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2400" u="none" strike="noStrike" cap="none" dirty="0"/>
                        <a:t>Iekšējās kārtības noteikumi datorklasē</a:t>
                      </a:r>
                      <a:endParaRPr sz="2400" u="none" strike="noStrike" cap="none" dirty="0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800" u="none" strike="noStrike" cap="none" dirty="0"/>
                        <a:t> 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1350" marR="6135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2400" u="none" strike="noStrike" cap="none" dirty="0"/>
                        <a:t>Kāpēc jāievēro?</a:t>
                      </a:r>
                      <a:endParaRPr sz="2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1350" marR="613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0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r>
                        <a:rPr lang="lv-LV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9.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1350" marR="613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800" u="none" strike="noStrike" cap="none" dirty="0"/>
                        <a:t>Ja kāda ierīce aizdomīgi karst vai kūp, tā nekavējoties jāizslēdz un jāziņo skolotājam, laborantam vai datortīkla administratoram. 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1350" marR="613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endParaRPr sz="1800" u="none" strike="noStrike" cap="none" dirty="0">
                        <a:solidFill>
                          <a:schemeClr val="dk1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1350" marR="613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6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r>
                        <a:rPr lang="lv-LV" sz="1800" u="none" strike="noStrike" cap="none" dirty="0"/>
                        <a:t>10. 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1350" marR="613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800" u="none" strike="noStrike" cap="none" dirty="0"/>
                        <a:t>Datorus atļauts lietot tikai mācību vajadzībām.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1350" marR="613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endParaRPr sz="1800" u="none" strike="noStrike" cap="none" dirty="0">
                        <a:solidFill>
                          <a:schemeClr val="dk1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1350" marR="613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0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r>
                        <a:rPr lang="lv-LV" sz="1800" u="none" strike="noStrike" cap="none" dirty="0"/>
                        <a:t>11. 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1350" marR="613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800" u="none" strike="noStrike" cap="none" dirty="0"/>
                        <a:t>Atļauts izdrukāt mācību darbus, saskaņojot ar skolotāju vai laborantu. Atļauts datorklasēs lietot kabinetu mācību literatūru, saskaņojot to ar skolotājiem.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1350" marR="613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endParaRPr sz="1800" u="none" strike="noStrike" cap="none" dirty="0">
                        <a:solidFill>
                          <a:schemeClr val="dk1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1350" marR="613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6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r>
                        <a:rPr lang="lv-LV" sz="1800" u="none" strike="noStrike" cap="none" dirty="0"/>
                        <a:t>12. 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1350" marR="613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800" u="none" strike="noStrike" cap="none" dirty="0"/>
                        <a:t>Stundas laikā nedrīkst traucēt klases biedriem.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1350" marR="613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endParaRPr sz="1800" u="none" strike="noStrike" cap="none" dirty="0">
                        <a:solidFill>
                          <a:schemeClr val="dk1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1350" marR="6135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8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r>
                        <a:rPr lang="lv-LV" sz="1800" u="none" strike="noStrike" cap="none" dirty="0"/>
                        <a:t>13. 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1350" marR="613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800" u="none" strike="noStrike" cap="none" dirty="0"/>
                        <a:t>Klasē jāievēro skolas iekšējās kārtības noteikumi un interneta lietošanas noteikumi.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1350" marR="613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endParaRPr sz="1800" u="none" strike="noStrike" cap="none" dirty="0">
                        <a:solidFill>
                          <a:schemeClr val="dk1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1350" marR="6135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42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rebuchet MS"/>
                        <a:buNone/>
                      </a:pPr>
                      <a:r>
                        <a:rPr lang="lv-LV" sz="1800" u="none" strike="noStrike" cap="none" dirty="0"/>
                        <a:t>14. 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1350" marR="613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800" u="none" strike="noStrike" cap="none" dirty="0"/>
                        <a:t>Darbu beidzot, pareizi jābeidz darba seanss (atteikšanās process vai dienas beigās jāizslēdz dators) un jāsakārto darbavieta - sakārtot darba galda virsmu, novietot vietā mācību līdzekļus, krēslu! 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1350" marR="613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1350" marR="6135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43" name="Google Shape;243;p12"/>
          <p:cNvSpPr/>
          <p:nvPr/>
        </p:nvSpPr>
        <p:spPr>
          <a:xfrm>
            <a:off x="7230035" y="1248790"/>
            <a:ext cx="4885765" cy="1021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8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Galvenokārt ir jādomā par savu drošību. Skolotājs vai laborants zina, ko ir jādara konkrētajā situācijā.</a:t>
            </a:r>
            <a:endParaRPr sz="18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4" name="Google Shape;244;p12"/>
          <p:cNvSpPr/>
          <p:nvPr/>
        </p:nvSpPr>
        <p:spPr>
          <a:xfrm>
            <a:off x="7230035" y="2389700"/>
            <a:ext cx="2387192" cy="384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8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Skolā mēs mācāmies.</a:t>
            </a:r>
            <a:endParaRPr sz="18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5" name="Google Shape;245;p12"/>
          <p:cNvSpPr/>
          <p:nvPr/>
        </p:nvSpPr>
        <p:spPr>
          <a:xfrm>
            <a:off x="7230035" y="3077588"/>
            <a:ext cx="4556312" cy="702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8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Lai skolotājs vai laborants varētu jums palīdzēt.</a:t>
            </a:r>
            <a:endParaRPr sz="18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6" name="Google Shape;246;p12"/>
          <p:cNvSpPr/>
          <p:nvPr/>
        </p:nvSpPr>
        <p:spPr>
          <a:xfrm>
            <a:off x="7230035" y="4084025"/>
            <a:ext cx="3119765" cy="72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8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Jāciena savus klases biedrus.</a:t>
            </a:r>
            <a:endParaRPr sz="18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7" name="Google Shape;247;p12"/>
          <p:cNvSpPr/>
          <p:nvPr/>
        </p:nvSpPr>
        <p:spPr>
          <a:xfrm>
            <a:off x="7230035" y="4579777"/>
            <a:ext cx="4630271" cy="702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8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Ievērojot šos noteikumus jūs izvairīsities no problēmām.</a:t>
            </a:r>
            <a:endParaRPr sz="18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8" name="Google Shape;248;p12"/>
          <p:cNvSpPr/>
          <p:nvPr/>
        </p:nvSpPr>
        <p:spPr>
          <a:xfrm>
            <a:off x="7230035" y="5377785"/>
            <a:ext cx="4901085" cy="384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8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Pie viena skolas datora strādā vairāki skolēni.</a:t>
            </a:r>
            <a:endParaRPr sz="18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3"/>
          <p:cNvSpPr txBox="1">
            <a:spLocks noGrp="1"/>
          </p:cNvSpPr>
          <p:nvPr>
            <p:ph type="title"/>
          </p:nvPr>
        </p:nvSpPr>
        <p:spPr>
          <a:xfrm>
            <a:off x="1104405" y="716997"/>
            <a:ext cx="9050199" cy="96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lv-LV" dirty="0"/>
              <a:t>Drošība</a:t>
            </a:r>
            <a:endParaRPr dirty="0"/>
          </a:p>
        </p:txBody>
      </p:sp>
      <p:grpSp>
        <p:nvGrpSpPr>
          <p:cNvPr id="254" name="Google Shape;254;p13"/>
          <p:cNvGrpSpPr/>
          <p:nvPr/>
        </p:nvGrpSpPr>
        <p:grpSpPr>
          <a:xfrm>
            <a:off x="1314793" y="1730366"/>
            <a:ext cx="7474685" cy="3288050"/>
            <a:chOff x="502" y="694943"/>
            <a:chExt cx="7474685" cy="3288050"/>
          </a:xfrm>
        </p:grpSpPr>
        <p:sp>
          <p:nvSpPr>
            <p:cNvPr id="255" name="Google Shape;255;p13"/>
            <p:cNvSpPr/>
            <p:nvPr/>
          </p:nvSpPr>
          <p:spPr>
            <a:xfrm>
              <a:off x="3730792" y="1788376"/>
              <a:ext cx="2650962" cy="107805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94441"/>
                  </a:lnTo>
                  <a:lnTo>
                    <a:pt x="120000" y="94441"/>
                  </a:lnTo>
                  <a:lnTo>
                    <a:pt x="120000" y="120000"/>
                  </a:lnTo>
                </a:path>
              </a:pathLst>
            </a:custGeom>
            <a:noFill/>
            <a:ln w="19050" cap="rnd" cmpd="sng">
              <a:solidFill>
                <a:srgbClr val="0857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LV"/>
            </a:p>
          </p:txBody>
        </p:sp>
        <p:sp>
          <p:nvSpPr>
            <p:cNvPr id="256" name="Google Shape;256;p13"/>
            <p:cNvSpPr/>
            <p:nvPr/>
          </p:nvSpPr>
          <p:spPr>
            <a:xfrm>
              <a:off x="3685072" y="1788376"/>
              <a:ext cx="91440" cy="110118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0"/>
                  </a:moveTo>
                  <a:lnTo>
                    <a:pt x="60000" y="94977"/>
                  </a:lnTo>
                  <a:lnTo>
                    <a:pt x="72139" y="94977"/>
                  </a:lnTo>
                  <a:lnTo>
                    <a:pt x="72139" y="120000"/>
                  </a:lnTo>
                </a:path>
              </a:pathLst>
            </a:custGeom>
            <a:noFill/>
            <a:ln w="19050" cap="rnd" cmpd="sng">
              <a:solidFill>
                <a:srgbClr val="0857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LV"/>
            </a:p>
          </p:txBody>
        </p:sp>
        <p:sp>
          <p:nvSpPr>
            <p:cNvPr id="257" name="Google Shape;257;p13"/>
            <p:cNvSpPr/>
            <p:nvPr/>
          </p:nvSpPr>
          <p:spPr>
            <a:xfrm>
              <a:off x="1093935" y="1788376"/>
              <a:ext cx="2636857" cy="110118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94977"/>
                  </a:lnTo>
                  <a:lnTo>
                    <a:pt x="0" y="94977"/>
                  </a:lnTo>
                  <a:lnTo>
                    <a:pt x="0" y="120000"/>
                  </a:lnTo>
                </a:path>
              </a:pathLst>
            </a:custGeom>
            <a:noFill/>
            <a:ln w="19050" cap="rnd" cmpd="sng">
              <a:solidFill>
                <a:srgbClr val="0857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LV"/>
            </a:p>
          </p:txBody>
        </p:sp>
        <p:sp>
          <p:nvSpPr>
            <p:cNvPr id="258" name="Google Shape;258;p13"/>
            <p:cNvSpPr/>
            <p:nvPr/>
          </p:nvSpPr>
          <p:spPr>
            <a:xfrm>
              <a:off x="2637359" y="694943"/>
              <a:ext cx="2186865" cy="1093432"/>
            </a:xfrm>
            <a:prstGeom prst="rect">
              <a:avLst/>
            </a:prstGeom>
            <a:solidFill>
              <a:srgbClr val="0D6DC5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259;p13"/>
            <p:cNvSpPr txBox="1"/>
            <p:nvPr/>
          </p:nvSpPr>
          <p:spPr>
            <a:xfrm>
              <a:off x="2637359" y="694943"/>
              <a:ext cx="2186865" cy="10934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Trebuchet MS"/>
                <a:buNone/>
              </a:pPr>
              <a:r>
                <a:rPr lang="lv-LV" sz="2000" b="0" i="0" u="none" strike="noStrike" cap="none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Sava un cita drošība</a:t>
              </a:r>
              <a:endParaRPr dirty="0"/>
            </a:p>
          </p:txBody>
        </p:sp>
        <p:sp>
          <p:nvSpPr>
            <p:cNvPr id="260" name="Google Shape;260;p13"/>
            <p:cNvSpPr/>
            <p:nvPr/>
          </p:nvSpPr>
          <p:spPr>
            <a:xfrm>
              <a:off x="502" y="2889561"/>
              <a:ext cx="2186865" cy="1093432"/>
            </a:xfrm>
            <a:prstGeom prst="rect">
              <a:avLst/>
            </a:prstGeom>
            <a:solidFill>
              <a:srgbClr val="0D6DC5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261;p13"/>
            <p:cNvSpPr txBox="1"/>
            <p:nvPr/>
          </p:nvSpPr>
          <p:spPr>
            <a:xfrm>
              <a:off x="502" y="2889561"/>
              <a:ext cx="2186865" cy="10934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Trebuchet MS"/>
                <a:buNone/>
              </a:pPr>
              <a:r>
                <a:rPr lang="lv-LV" sz="2000" b="0" i="0" u="none" strike="noStrike" cap="none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Elektrodrošība un ugunsdrošība</a:t>
              </a:r>
              <a:endParaRPr dirty="0"/>
            </a:p>
          </p:txBody>
        </p:sp>
        <p:sp>
          <p:nvSpPr>
            <p:cNvPr id="262" name="Google Shape;262;p13"/>
            <p:cNvSpPr/>
            <p:nvPr/>
          </p:nvSpPr>
          <p:spPr>
            <a:xfrm>
              <a:off x="2646610" y="2889561"/>
              <a:ext cx="2186865" cy="1093432"/>
            </a:xfrm>
            <a:prstGeom prst="rect">
              <a:avLst/>
            </a:prstGeom>
            <a:solidFill>
              <a:srgbClr val="0D6DC5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263;p13"/>
            <p:cNvSpPr txBox="1"/>
            <p:nvPr/>
          </p:nvSpPr>
          <p:spPr>
            <a:xfrm>
              <a:off x="2646610" y="2889561"/>
              <a:ext cx="2186865" cy="10934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Trebuchet MS"/>
                <a:buNone/>
              </a:pPr>
              <a:r>
                <a:rPr lang="lv-LV" sz="2000" b="0" i="0" u="none" strike="noStrike" cap="none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Drošības ābece programmvadāmam ierīcēm</a:t>
              </a:r>
              <a:endParaRPr dirty="0"/>
            </a:p>
          </p:txBody>
        </p:sp>
        <p:sp>
          <p:nvSpPr>
            <p:cNvPr id="264" name="Google Shape;264;p13"/>
            <p:cNvSpPr/>
            <p:nvPr/>
          </p:nvSpPr>
          <p:spPr>
            <a:xfrm>
              <a:off x="5288322" y="2866435"/>
              <a:ext cx="2186865" cy="1093432"/>
            </a:xfrm>
            <a:prstGeom prst="rect">
              <a:avLst/>
            </a:prstGeom>
            <a:solidFill>
              <a:srgbClr val="0D6DC5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265;p13"/>
            <p:cNvSpPr txBox="1"/>
            <p:nvPr/>
          </p:nvSpPr>
          <p:spPr>
            <a:xfrm>
              <a:off x="5288322" y="2866435"/>
              <a:ext cx="2186865" cy="10934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Trebuchet MS"/>
                <a:buNone/>
              </a:pPr>
              <a:r>
                <a:rPr lang="lv-LV" sz="2000" b="0" i="0" u="none" strike="noStrike" cap="none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Drošība nestandarta situācijās</a:t>
              </a:r>
              <a:endParaRPr dirty="0"/>
            </a:p>
          </p:txBody>
        </p:sp>
      </p:grpSp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4"/>
          <p:cNvSpPr txBox="1">
            <a:spLocks noGrp="1"/>
          </p:cNvSpPr>
          <p:nvPr>
            <p:ph type="body" idx="1"/>
          </p:nvPr>
        </p:nvSpPr>
        <p:spPr>
          <a:xfrm>
            <a:off x="543659" y="1837860"/>
            <a:ext cx="9179360" cy="4697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rPr lang="lv-LV" sz="2800" dirty="0"/>
              <a:t>Nedrīkst: darbināt elektroierīces, ja:</a:t>
            </a:r>
            <a:endParaRPr sz="2800"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lv-LV" sz="2800" dirty="0"/>
              <a:t>	ir redzams pat it kā nenozīmīgs to bojājums,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lv-LV" sz="2800" dirty="0"/>
              <a:t>	bojāti to apvalki,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lv-LV" sz="2800" dirty="0"/>
              <a:t>	bojāta pieslēgumvadu izolācija,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lv-LV" sz="2800" dirty="0"/>
              <a:t>	pieslēgumvadiem ir bojātas kontaktdakšas vai to vispār nav; 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lv-LV" sz="2800" dirty="0"/>
              <a:t>	lietot pašdarinātus vai labotus drošinātāju ieliktņus; 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lv-LV" sz="2800" dirty="0"/>
              <a:t>	remontēt elektrotīklam pieslēgtas elektroierīces; 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lv-LV" sz="2800" dirty="0"/>
              <a:t>	mainīt spuldzes un tīrīt gaismekļus, ja nav atslēgts  	spriegums; </a:t>
            </a:r>
            <a:endParaRPr sz="2800" dirty="0"/>
          </a:p>
          <a:p>
            <a:pPr marL="342900" lvl="0" indent="-248920" algn="l" rtl="0">
              <a:spcBef>
                <a:spcPts val="1000"/>
              </a:spcBef>
              <a:spcAft>
                <a:spcPts val="0"/>
              </a:spcAft>
              <a:buClr>
                <a:srgbClr val="546321"/>
              </a:buClr>
              <a:buSzPct val="80000"/>
              <a:buFont typeface="Arial"/>
              <a:buNone/>
            </a:pPr>
            <a:endParaRPr sz="2000" dirty="0"/>
          </a:p>
        </p:txBody>
      </p:sp>
      <p:sp>
        <p:nvSpPr>
          <p:cNvPr id="271" name="Google Shape;271;p14"/>
          <p:cNvSpPr txBox="1">
            <a:spLocks noGrp="1"/>
          </p:cNvSpPr>
          <p:nvPr>
            <p:ph type="title"/>
          </p:nvPr>
        </p:nvSpPr>
        <p:spPr>
          <a:xfrm>
            <a:off x="1116281" y="816638"/>
            <a:ext cx="8874088" cy="96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lv-LV" dirty="0"/>
              <a:t>Elektrodrošība: </a:t>
            </a:r>
            <a:br>
              <a:rPr lang="lv-LV" dirty="0"/>
            </a:b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5"/>
          <p:cNvSpPr txBox="1">
            <a:spLocks noGrp="1"/>
          </p:cNvSpPr>
          <p:nvPr>
            <p:ph type="body" idx="1"/>
          </p:nvPr>
        </p:nvSpPr>
        <p:spPr>
          <a:xfrm>
            <a:off x="938150" y="2160589"/>
            <a:ext cx="8335851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lv-LV" sz="2800" dirty="0"/>
              <a:t>Kur griezties, ja rodas neskaidra situācija ? </a:t>
            </a:r>
            <a:endParaRPr sz="4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endParaRPr sz="2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r>
              <a:rPr lang="lv-LV" sz="2800" dirty="0">
                <a:solidFill>
                  <a:schemeClr val="dk1"/>
                </a:solidFill>
              </a:rPr>
              <a:t>Nepieciešams vērsties pie skolotāja vai pieauguša cilvēka.</a:t>
            </a:r>
            <a:endParaRPr sz="2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endParaRPr sz="28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dirty="0"/>
          </a:p>
        </p:txBody>
      </p:sp>
      <p:sp>
        <p:nvSpPr>
          <p:cNvPr id="277" name="Google Shape;277;p15"/>
          <p:cNvSpPr txBox="1">
            <a:spLocks noGrp="1"/>
          </p:cNvSpPr>
          <p:nvPr>
            <p:ph type="title"/>
          </p:nvPr>
        </p:nvSpPr>
        <p:spPr>
          <a:xfrm>
            <a:off x="938151" y="816638"/>
            <a:ext cx="9939646" cy="96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lv-LV" dirty="0"/>
              <a:t>Drošība nestandarta situācijās: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6"/>
          <p:cNvSpPr txBox="1">
            <a:spLocks noGrp="1"/>
          </p:cNvSpPr>
          <p:nvPr>
            <p:ph type="title"/>
          </p:nvPr>
        </p:nvSpPr>
        <p:spPr>
          <a:xfrm>
            <a:off x="985652" y="498987"/>
            <a:ext cx="8991116" cy="96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lv-LV" dirty="0"/>
              <a:t>Drošība</a:t>
            </a:r>
            <a:endParaRPr dirty="0"/>
          </a:p>
        </p:txBody>
      </p:sp>
      <p:grpSp>
        <p:nvGrpSpPr>
          <p:cNvPr id="283" name="Google Shape;283;p16"/>
          <p:cNvGrpSpPr/>
          <p:nvPr/>
        </p:nvGrpSpPr>
        <p:grpSpPr>
          <a:xfrm>
            <a:off x="2597777" y="891540"/>
            <a:ext cx="5832151" cy="5495571"/>
            <a:chOff x="1122121" y="0"/>
            <a:chExt cx="5832151" cy="5495571"/>
          </a:xfrm>
        </p:grpSpPr>
        <p:sp>
          <p:nvSpPr>
            <p:cNvPr id="284" name="Google Shape;284;p16"/>
            <p:cNvSpPr/>
            <p:nvPr/>
          </p:nvSpPr>
          <p:spPr>
            <a:xfrm>
              <a:off x="4032694" y="853155"/>
              <a:ext cx="2068423" cy="34364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57437"/>
                  </a:lnTo>
                  <a:lnTo>
                    <a:pt x="120000" y="57437"/>
                  </a:lnTo>
                  <a:lnTo>
                    <a:pt x="120000" y="120000"/>
                  </a:lnTo>
                </a:path>
              </a:pathLst>
            </a:custGeom>
            <a:noFill/>
            <a:ln w="19050" cap="rnd" cmpd="sng">
              <a:solidFill>
                <a:srgbClr val="0857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LV"/>
            </a:p>
          </p:txBody>
        </p:sp>
        <p:sp>
          <p:nvSpPr>
            <p:cNvPr id="285" name="Google Shape;285;p16"/>
            <p:cNvSpPr/>
            <p:nvPr/>
          </p:nvSpPr>
          <p:spPr>
            <a:xfrm>
              <a:off x="3357387" y="2068003"/>
              <a:ext cx="284851" cy="300099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19050" cap="rnd" cmpd="sng">
              <a:solidFill>
                <a:srgbClr val="0A62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LV"/>
            </a:p>
          </p:txBody>
        </p:sp>
        <p:sp>
          <p:nvSpPr>
            <p:cNvPr id="286" name="Google Shape;286;p16"/>
            <p:cNvSpPr/>
            <p:nvPr/>
          </p:nvSpPr>
          <p:spPr>
            <a:xfrm>
              <a:off x="3357387" y="2068003"/>
              <a:ext cx="284851" cy="187426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19050" cap="rnd" cmpd="sng">
              <a:solidFill>
                <a:srgbClr val="0A62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LV"/>
            </a:p>
          </p:txBody>
        </p:sp>
        <p:sp>
          <p:nvSpPr>
            <p:cNvPr id="287" name="Google Shape;287;p16"/>
            <p:cNvSpPr/>
            <p:nvPr/>
          </p:nvSpPr>
          <p:spPr>
            <a:xfrm>
              <a:off x="3357387" y="2068003"/>
              <a:ext cx="255946" cy="78490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19050" cap="rnd" cmpd="sng">
              <a:solidFill>
                <a:srgbClr val="0A62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LV"/>
            </a:p>
          </p:txBody>
        </p:sp>
        <p:sp>
          <p:nvSpPr>
            <p:cNvPr id="288" name="Google Shape;288;p16"/>
            <p:cNvSpPr/>
            <p:nvPr/>
          </p:nvSpPr>
          <p:spPr>
            <a:xfrm>
              <a:off x="3986974" y="853155"/>
              <a:ext cx="91440" cy="36169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0"/>
                  </a:moveTo>
                  <a:lnTo>
                    <a:pt x="60000" y="60559"/>
                  </a:lnTo>
                  <a:lnTo>
                    <a:pt x="69471" y="60559"/>
                  </a:lnTo>
                  <a:lnTo>
                    <a:pt x="69471" y="120000"/>
                  </a:lnTo>
                </a:path>
              </a:pathLst>
            </a:custGeom>
            <a:noFill/>
            <a:ln w="19050" cap="rnd" cmpd="sng">
              <a:solidFill>
                <a:srgbClr val="0857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LV"/>
            </a:p>
          </p:txBody>
        </p:sp>
        <p:sp>
          <p:nvSpPr>
            <p:cNvPr id="289" name="Google Shape;289;p16"/>
            <p:cNvSpPr/>
            <p:nvPr/>
          </p:nvSpPr>
          <p:spPr>
            <a:xfrm>
              <a:off x="1975276" y="853155"/>
              <a:ext cx="2057417" cy="36169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0559"/>
                  </a:lnTo>
                  <a:lnTo>
                    <a:pt x="0" y="60559"/>
                  </a:lnTo>
                  <a:lnTo>
                    <a:pt x="0" y="120000"/>
                  </a:lnTo>
                </a:path>
              </a:pathLst>
            </a:custGeom>
            <a:noFill/>
            <a:ln w="19050" cap="rnd" cmpd="sng">
              <a:solidFill>
                <a:srgbClr val="0857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LV"/>
            </a:p>
          </p:txBody>
        </p:sp>
        <p:sp>
          <p:nvSpPr>
            <p:cNvPr id="290" name="Google Shape;290;p16"/>
            <p:cNvSpPr/>
            <p:nvPr/>
          </p:nvSpPr>
          <p:spPr>
            <a:xfrm>
              <a:off x="3179539" y="0"/>
              <a:ext cx="1706310" cy="853155"/>
            </a:xfrm>
            <a:prstGeom prst="rect">
              <a:avLst/>
            </a:prstGeom>
            <a:solidFill>
              <a:srgbClr val="0D6DC5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91;p16"/>
            <p:cNvSpPr txBox="1"/>
            <p:nvPr/>
          </p:nvSpPr>
          <p:spPr>
            <a:xfrm>
              <a:off x="3179539" y="0"/>
              <a:ext cx="1706310" cy="8531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9525" rIns="9525" bIns="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rebuchet MS"/>
                <a:buNone/>
              </a:pPr>
              <a:r>
                <a:rPr lang="lv-LV" sz="1500" b="0" i="0" u="none" strike="noStrike" cap="none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Sava un cita drošība</a:t>
              </a:r>
              <a:endParaRPr dirty="0"/>
            </a:p>
          </p:txBody>
        </p:sp>
        <p:sp>
          <p:nvSpPr>
            <p:cNvPr id="292" name="Google Shape;292;p16"/>
            <p:cNvSpPr/>
            <p:nvPr/>
          </p:nvSpPr>
          <p:spPr>
            <a:xfrm>
              <a:off x="1122121" y="1214847"/>
              <a:ext cx="1706310" cy="853155"/>
            </a:xfrm>
            <a:prstGeom prst="rect">
              <a:avLst/>
            </a:prstGeom>
            <a:solidFill>
              <a:srgbClr val="0D6DC5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3" name="Google Shape;293;p16"/>
            <p:cNvSpPr txBox="1"/>
            <p:nvPr/>
          </p:nvSpPr>
          <p:spPr>
            <a:xfrm>
              <a:off x="1122121" y="1214847"/>
              <a:ext cx="1706310" cy="8531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9525" rIns="9525" bIns="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rebuchet MS"/>
                <a:buNone/>
              </a:pPr>
              <a:r>
                <a:rPr lang="lv-LV" sz="1500" b="0" i="0" u="none" strike="noStrike" cap="none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Elektrodrošība un ugunsdrošība</a:t>
              </a:r>
              <a:endParaRPr dirty="0"/>
            </a:p>
          </p:txBody>
        </p:sp>
        <p:sp>
          <p:nvSpPr>
            <p:cNvPr id="294" name="Google Shape;294;p16"/>
            <p:cNvSpPr/>
            <p:nvPr/>
          </p:nvSpPr>
          <p:spPr>
            <a:xfrm>
              <a:off x="3186756" y="1214847"/>
              <a:ext cx="1706310" cy="853155"/>
            </a:xfrm>
            <a:prstGeom prst="rect">
              <a:avLst/>
            </a:prstGeom>
            <a:solidFill>
              <a:srgbClr val="0D6DC5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5" name="Google Shape;295;p16"/>
            <p:cNvSpPr txBox="1"/>
            <p:nvPr/>
          </p:nvSpPr>
          <p:spPr>
            <a:xfrm>
              <a:off x="3186756" y="1214847"/>
              <a:ext cx="1706310" cy="8531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9525" rIns="9525" bIns="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rebuchet MS"/>
                <a:buNone/>
              </a:pPr>
              <a:r>
                <a:rPr lang="lv-LV" sz="1500" b="0" i="0" u="none" strike="noStrike" cap="none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Drošības ābece programmvadāmām ierīcēm</a:t>
              </a:r>
              <a:endParaRPr dirty="0"/>
            </a:p>
          </p:txBody>
        </p:sp>
        <p:sp>
          <p:nvSpPr>
            <p:cNvPr id="296" name="Google Shape;296;p16"/>
            <p:cNvSpPr/>
            <p:nvPr/>
          </p:nvSpPr>
          <p:spPr>
            <a:xfrm>
              <a:off x="3613334" y="2426328"/>
              <a:ext cx="1706310" cy="853155"/>
            </a:xfrm>
            <a:prstGeom prst="rect">
              <a:avLst/>
            </a:prstGeom>
            <a:solidFill>
              <a:srgbClr val="0D6DC5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7" name="Google Shape;297;p16"/>
            <p:cNvSpPr txBox="1"/>
            <p:nvPr/>
          </p:nvSpPr>
          <p:spPr>
            <a:xfrm>
              <a:off x="3613334" y="2426328"/>
              <a:ext cx="1706310" cy="8531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9525" rIns="9525" bIns="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rebuchet MS"/>
                <a:buNone/>
              </a:pPr>
              <a:r>
                <a:rPr lang="lv-LV" sz="1500" b="0" i="0" u="none" strike="noStrike" cap="none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Datu drošība</a:t>
              </a:r>
              <a:endParaRPr dirty="0"/>
            </a:p>
          </p:txBody>
        </p:sp>
        <p:sp>
          <p:nvSpPr>
            <p:cNvPr id="298" name="Google Shape;298;p16"/>
            <p:cNvSpPr/>
            <p:nvPr/>
          </p:nvSpPr>
          <p:spPr>
            <a:xfrm>
              <a:off x="3642239" y="3515688"/>
              <a:ext cx="1706310" cy="853155"/>
            </a:xfrm>
            <a:prstGeom prst="rect">
              <a:avLst/>
            </a:prstGeom>
            <a:solidFill>
              <a:srgbClr val="0D6DC5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99;p16"/>
            <p:cNvSpPr txBox="1"/>
            <p:nvPr/>
          </p:nvSpPr>
          <p:spPr>
            <a:xfrm>
              <a:off x="3642239" y="3515688"/>
              <a:ext cx="1706310" cy="8531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9525" rIns="9525" bIns="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rebuchet MS"/>
                <a:buNone/>
              </a:pPr>
              <a:r>
                <a:rPr lang="lv-LV" sz="1500" b="0" i="0" u="none" strike="noStrike" cap="none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Ierīces drošība</a:t>
              </a:r>
              <a:endParaRPr dirty="0"/>
            </a:p>
          </p:txBody>
        </p:sp>
        <p:sp>
          <p:nvSpPr>
            <p:cNvPr id="300" name="Google Shape;300;p16"/>
            <p:cNvSpPr/>
            <p:nvPr/>
          </p:nvSpPr>
          <p:spPr>
            <a:xfrm>
              <a:off x="3642239" y="4642416"/>
              <a:ext cx="1706310" cy="853155"/>
            </a:xfrm>
            <a:prstGeom prst="rect">
              <a:avLst/>
            </a:prstGeom>
            <a:solidFill>
              <a:srgbClr val="0D6DC5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301;p16"/>
            <p:cNvSpPr txBox="1"/>
            <p:nvPr/>
          </p:nvSpPr>
          <p:spPr>
            <a:xfrm>
              <a:off x="3642239" y="4642416"/>
              <a:ext cx="1706310" cy="8531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9525" rIns="9525" bIns="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rebuchet MS"/>
                <a:buNone/>
              </a:pPr>
              <a:r>
                <a:rPr lang="lv-LV" sz="1500" b="0" i="0" u="none" strike="noStrike" cap="none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Programmatūras drošība</a:t>
              </a:r>
              <a:endParaRPr dirty="0"/>
            </a:p>
          </p:txBody>
        </p:sp>
        <p:sp>
          <p:nvSpPr>
            <p:cNvPr id="302" name="Google Shape;302;p16"/>
            <p:cNvSpPr/>
            <p:nvPr/>
          </p:nvSpPr>
          <p:spPr>
            <a:xfrm>
              <a:off x="5247962" y="1196803"/>
              <a:ext cx="1706310" cy="853155"/>
            </a:xfrm>
            <a:prstGeom prst="rect">
              <a:avLst/>
            </a:prstGeom>
            <a:solidFill>
              <a:srgbClr val="0D6DC5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303;p16"/>
            <p:cNvSpPr txBox="1"/>
            <p:nvPr/>
          </p:nvSpPr>
          <p:spPr>
            <a:xfrm>
              <a:off x="5247962" y="1196803"/>
              <a:ext cx="1706310" cy="8531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9525" rIns="9525" bIns="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rebuchet MS"/>
                <a:buNone/>
              </a:pPr>
              <a:r>
                <a:rPr lang="lv-LV" sz="1500" b="0" i="0" u="none" strike="noStrike" cap="none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Drošība nestandarta situācijās</a:t>
              </a:r>
              <a:endParaRPr dirty="0"/>
            </a:p>
          </p:txBody>
        </p:sp>
      </p:grpSp>
    </p:spTree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lv-LV" sz="2800" dirty="0"/>
              <a:t>Ir divi datu drošības veidi:</a:t>
            </a:r>
            <a:endParaRPr dirty="0"/>
          </a:p>
          <a:p>
            <a:pPr marL="457200" lvl="1" indent="0" algn="l" rtl="0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endParaRPr sz="2800"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lv-LV" sz="2800" dirty="0"/>
              <a:t>Fiziskā datu drošība;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lv-LV" sz="2800" dirty="0"/>
              <a:t>Loģiskā datu drošība.</a:t>
            </a:r>
            <a:endParaRPr sz="2800" dirty="0"/>
          </a:p>
          <a:p>
            <a:pPr marL="457200" lvl="1" indent="0" algn="l" rtl="0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br>
              <a:rPr lang="lv-LV" sz="2800" dirty="0"/>
            </a:br>
            <a:br>
              <a:rPr lang="lv-LV" sz="2800" dirty="0"/>
            </a:br>
            <a:endParaRPr dirty="0"/>
          </a:p>
        </p:txBody>
      </p:sp>
      <p:sp>
        <p:nvSpPr>
          <p:cNvPr id="309" name="Google Shape;309;p17"/>
          <p:cNvSpPr txBox="1">
            <a:spLocks noGrp="1"/>
          </p:cNvSpPr>
          <p:nvPr>
            <p:ph type="title"/>
          </p:nvPr>
        </p:nvSpPr>
        <p:spPr>
          <a:xfrm>
            <a:off x="1282535" y="761205"/>
            <a:ext cx="8707834" cy="96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lv-LV" dirty="0"/>
              <a:t>Datu drošība:</a:t>
            </a:r>
            <a:br>
              <a:rPr lang="lv-LV" dirty="0"/>
            </a:b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742950" lvl="1" indent="-285750" algn="l" rtl="0">
              <a:spcBef>
                <a:spcPts val="0"/>
              </a:spcBef>
              <a:spcAft>
                <a:spcPts val="0"/>
              </a:spcAft>
              <a:buSzPts val="2240"/>
              <a:buChar char="►"/>
            </a:pPr>
            <a:r>
              <a:rPr lang="lv-LV" sz="2800" dirty="0"/>
              <a:t>Fiziskā drošība;</a:t>
            </a:r>
            <a:endParaRPr sz="2800"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lv-LV" sz="2800" dirty="0"/>
              <a:t>Tehnoloģiskā drošība.</a:t>
            </a:r>
            <a:endParaRPr sz="2800"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Clr>
                <a:srgbClr val="546321"/>
              </a:buClr>
              <a:buSzPts val="1440"/>
              <a:buFont typeface="Arial"/>
              <a:buNone/>
            </a:pPr>
            <a:endParaRPr dirty="0"/>
          </a:p>
        </p:txBody>
      </p:sp>
      <p:sp>
        <p:nvSpPr>
          <p:cNvPr id="315" name="Google Shape;315;p18"/>
          <p:cNvSpPr txBox="1">
            <a:spLocks noGrp="1"/>
          </p:cNvSpPr>
          <p:nvPr>
            <p:ph type="title"/>
          </p:nvPr>
        </p:nvSpPr>
        <p:spPr>
          <a:xfrm>
            <a:off x="1187532" y="909122"/>
            <a:ext cx="8802837" cy="96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lv-LV" dirty="0"/>
              <a:t>Ierīces drošība:</a:t>
            </a:r>
            <a:br>
              <a:rPr lang="lv-LV" dirty="0"/>
            </a:br>
            <a:endParaRPr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742950" lvl="1" indent="-285750" algn="l" rtl="0">
              <a:spcBef>
                <a:spcPts val="0"/>
              </a:spcBef>
              <a:spcAft>
                <a:spcPts val="0"/>
              </a:spcAft>
              <a:buSzPts val="2240"/>
              <a:buChar char="►"/>
            </a:pPr>
            <a:r>
              <a:rPr lang="lv-LV" sz="2800" dirty="0"/>
              <a:t>Fiziskā drošība;</a:t>
            </a:r>
            <a:endParaRPr sz="2800"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lv-LV" sz="2800" dirty="0"/>
              <a:t>Tehnoloģiskā drošība.</a:t>
            </a:r>
            <a:endParaRPr sz="2800"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Clr>
                <a:srgbClr val="546321"/>
              </a:buClr>
              <a:buSzPts val="1440"/>
              <a:buFont typeface="Arial"/>
              <a:buNone/>
            </a:pPr>
            <a:endParaRPr dirty="0"/>
          </a:p>
        </p:txBody>
      </p:sp>
      <p:sp>
        <p:nvSpPr>
          <p:cNvPr id="321" name="Google Shape;321;p19"/>
          <p:cNvSpPr txBox="1">
            <a:spLocks noGrp="1"/>
          </p:cNvSpPr>
          <p:nvPr>
            <p:ph type="title"/>
          </p:nvPr>
        </p:nvSpPr>
        <p:spPr>
          <a:xfrm>
            <a:off x="1140031" y="909123"/>
            <a:ext cx="8850338" cy="96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lv-LV" dirty="0"/>
              <a:t>Programmatūras drošība:</a:t>
            </a:r>
            <a:br>
              <a:rPr lang="lv-LV" dirty="0"/>
            </a:br>
            <a:endParaRPr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lv-LV" dirty="0"/>
              <a:t>Stundas mērķis</a:t>
            </a:r>
            <a:endParaRPr dirty="0"/>
          </a:p>
        </p:txBody>
      </p:sp>
      <p:sp>
        <p:nvSpPr>
          <p:cNvPr id="158" name="Google Shape;158;p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lv-LV" sz="2800" dirty="0"/>
              <a:t>Iepazīsties ar drošības noteikumiem darbā ar programmvadāmām ierīcēm</a:t>
            </a:r>
            <a:endParaRPr dirty="0"/>
          </a:p>
          <a:p>
            <a:pPr marL="342900" lvl="0" indent="-220980" algn="l" rtl="0">
              <a:spcBef>
                <a:spcPts val="1000"/>
              </a:spcBef>
              <a:spcAft>
                <a:spcPts val="0"/>
              </a:spcAft>
              <a:buSzPts val="1920"/>
              <a:buNone/>
            </a:pPr>
            <a:endParaRPr sz="2400" dirty="0"/>
          </a:p>
        </p:txBody>
      </p:sp>
    </p:spTree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0"/>
          <p:cNvSpPr txBox="1">
            <a:spLocks noGrp="1"/>
          </p:cNvSpPr>
          <p:nvPr>
            <p:ph type="title"/>
          </p:nvPr>
        </p:nvSpPr>
        <p:spPr>
          <a:xfrm>
            <a:off x="1151906" y="878541"/>
            <a:ext cx="8148990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lv-LV" dirty="0"/>
              <a:t>Atceries!</a:t>
            </a:r>
            <a:endParaRPr dirty="0"/>
          </a:p>
        </p:txBody>
      </p:sp>
      <p:sp>
        <p:nvSpPr>
          <p:cNvPr id="326" name="Google Shape;326;p20"/>
          <p:cNvSpPr txBox="1">
            <a:spLocks noGrp="1"/>
          </p:cNvSpPr>
          <p:nvPr>
            <p:ph idx="1"/>
          </p:nvPr>
        </p:nvSpPr>
        <p:spPr>
          <a:xfrm>
            <a:off x="1151906" y="2303556"/>
            <a:ext cx="7934322" cy="2618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lv-LV" sz="2800" dirty="0">
                <a:solidFill>
                  <a:srgbClr val="000000"/>
                </a:solidFill>
              </a:rPr>
              <a:t>Padomā labi, pirms sūti e-pastu vai īsziņu - kad saņēmējs to būs izlasījis, izdzēst rakstīto vairs nevarēsi!</a:t>
            </a:r>
            <a:br>
              <a:rPr lang="lv-LV" sz="2900" b="1" dirty="0">
                <a:solidFill>
                  <a:srgbClr val="000000"/>
                </a:solidFill>
              </a:rPr>
            </a:b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lv-LV" dirty="0"/>
              <a:t>Stundas uzdevumi</a:t>
            </a:r>
            <a:endParaRPr dirty="0"/>
          </a:p>
        </p:txBody>
      </p:sp>
      <p:sp>
        <p:nvSpPr>
          <p:cNvPr id="164" name="Google Shape;164;p3"/>
          <p:cNvSpPr txBox="1">
            <a:spLocks noGrp="1"/>
          </p:cNvSpPr>
          <p:nvPr>
            <p:ph idx="1"/>
          </p:nvPr>
        </p:nvSpPr>
        <p:spPr>
          <a:xfrm>
            <a:off x="1128595" y="2101213"/>
            <a:ext cx="8890249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240"/>
              <a:buChar char="►"/>
            </a:pPr>
            <a:r>
              <a:rPr lang="lv-LV" sz="2800" dirty="0"/>
              <a:t>Apgūt iekšējās kārtības un drošības noteikumus darbam ar programmvadāmām ierīcēm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lv-LV" sz="2800" dirty="0"/>
              <a:t>Padziļināt zināšanas par savu veselību, strādājot ar programmvadāmām ierīcēm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lv-LV" sz="2800" dirty="0"/>
              <a:t>Atkārtot elektronisko komunikācijas līdzekļu lietošanas etiķeti</a:t>
            </a:r>
            <a:endParaRPr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lv-LV" dirty="0"/>
              <a:t>Definīcija</a:t>
            </a:r>
            <a:endParaRPr dirty="0"/>
          </a:p>
        </p:txBody>
      </p:sp>
      <p:sp>
        <p:nvSpPr>
          <p:cNvPr id="170" name="Google Shape;170;p4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lv-LV" sz="2800" dirty="0"/>
              <a:t>Datorika ir zinātnes nozare, kas nodarbojas ar informācijas vākšanu un apstrādi, uzglabāšanu un pārraidi</a:t>
            </a:r>
            <a:endParaRPr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"/>
          <p:cNvSpPr txBox="1">
            <a:spLocks noGrp="1"/>
          </p:cNvSpPr>
          <p:nvPr>
            <p:ph type="sldNum" idx="12"/>
          </p:nvPr>
        </p:nvSpPr>
        <p:spPr>
          <a:xfrm>
            <a:off x="8077200" y="6381751"/>
            <a:ext cx="2133600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5</a:t>
            </a:fld>
            <a:endParaRPr dirty="0"/>
          </a:p>
        </p:txBody>
      </p:sp>
      <p:sp>
        <p:nvSpPr>
          <p:cNvPr id="176" name="Google Shape;176;p5"/>
          <p:cNvSpPr txBox="1">
            <a:spLocks noGrp="1"/>
          </p:cNvSpPr>
          <p:nvPr>
            <p:ph type="title"/>
          </p:nvPr>
        </p:nvSpPr>
        <p:spPr>
          <a:xfrm>
            <a:off x="1353787" y="433115"/>
            <a:ext cx="8723834" cy="96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lv-LV" dirty="0"/>
              <a:t>Datorikas virzieni</a:t>
            </a:r>
            <a:endParaRPr dirty="0"/>
          </a:p>
        </p:txBody>
      </p:sp>
      <p:grpSp>
        <p:nvGrpSpPr>
          <p:cNvPr id="177" name="Google Shape;177;p5"/>
          <p:cNvGrpSpPr/>
          <p:nvPr/>
        </p:nvGrpSpPr>
        <p:grpSpPr>
          <a:xfrm>
            <a:off x="3048000" y="1397000"/>
            <a:ext cx="6096000" cy="4061221"/>
            <a:chOff x="0" y="0"/>
            <a:chExt cx="6096000" cy="4061221"/>
          </a:xfrm>
        </p:grpSpPr>
        <p:sp>
          <p:nvSpPr>
            <p:cNvPr id="178" name="Google Shape;178;p5"/>
            <p:cNvSpPr/>
            <p:nvPr/>
          </p:nvSpPr>
          <p:spPr>
            <a:xfrm>
              <a:off x="0" y="0"/>
              <a:ext cx="6096000" cy="752078"/>
            </a:xfrm>
            <a:prstGeom prst="roundRect">
              <a:avLst>
                <a:gd name="adj" fmla="val 10000"/>
              </a:avLst>
            </a:prstGeom>
            <a:solidFill>
              <a:srgbClr val="0D6DC5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179;p5"/>
            <p:cNvSpPr txBox="1"/>
            <p:nvPr/>
          </p:nvSpPr>
          <p:spPr>
            <a:xfrm>
              <a:off x="1294407" y="0"/>
              <a:ext cx="4801592" cy="752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Trebuchet MS"/>
                <a:buNone/>
              </a:pPr>
              <a:r>
                <a:rPr lang="lv-LV" sz="3200" b="0" i="0" u="none" strike="noStrike" cap="none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Datorzinātne</a:t>
              </a:r>
              <a:endParaRPr dirty="0"/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23660" y="87782"/>
              <a:ext cx="1219200" cy="601662"/>
            </a:xfrm>
            <a:prstGeom prst="roundRect">
              <a:avLst>
                <a:gd name="adj" fmla="val 10000"/>
              </a:avLst>
            </a:prstGeom>
            <a:blipFill rotWithShape="1">
              <a:blip r:embed="rId3">
                <a:alphaModFix/>
              </a:blip>
              <a:stretch>
                <a:fillRect t="-53997" b="-53997"/>
              </a:stretch>
            </a:blip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0" y="827285"/>
              <a:ext cx="6096000" cy="752078"/>
            </a:xfrm>
            <a:prstGeom prst="roundRect">
              <a:avLst>
                <a:gd name="adj" fmla="val 10000"/>
              </a:avLst>
            </a:prstGeom>
            <a:solidFill>
              <a:srgbClr val="0D6DC5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182;p5"/>
            <p:cNvSpPr txBox="1"/>
            <p:nvPr/>
          </p:nvSpPr>
          <p:spPr>
            <a:xfrm>
              <a:off x="1294407" y="827285"/>
              <a:ext cx="4801592" cy="752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Trebuchet MS"/>
                <a:buNone/>
              </a:pPr>
              <a:r>
                <a:rPr lang="lv-LV" sz="3200" b="0" i="0" u="none" strike="noStrike" cap="none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Datorinženierija</a:t>
              </a:r>
              <a:endParaRPr dirty="0"/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75207" y="902493"/>
              <a:ext cx="1219200" cy="601662"/>
            </a:xfrm>
            <a:prstGeom prst="roundRect">
              <a:avLst>
                <a:gd name="adj" fmla="val 10000"/>
              </a:avLst>
            </a:prstGeom>
            <a:blipFill rotWithShape="1">
              <a:blip r:embed="rId4">
                <a:alphaModFix/>
              </a:blip>
              <a:stretch>
                <a:fillRect t="-14999" b="-14997"/>
              </a:stretch>
            </a:blip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0" y="1654571"/>
              <a:ext cx="6096000" cy="752078"/>
            </a:xfrm>
            <a:prstGeom prst="roundRect">
              <a:avLst>
                <a:gd name="adj" fmla="val 10000"/>
              </a:avLst>
            </a:prstGeom>
            <a:solidFill>
              <a:srgbClr val="0D6DC5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185;p5"/>
            <p:cNvSpPr txBox="1"/>
            <p:nvPr/>
          </p:nvSpPr>
          <p:spPr>
            <a:xfrm>
              <a:off x="1294407" y="1654571"/>
              <a:ext cx="4801592" cy="752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Trebuchet MS"/>
                <a:buNone/>
              </a:pPr>
              <a:r>
                <a:rPr lang="lv-LV" sz="3200" b="0" i="0" u="none" strike="noStrike" cap="none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Programminženierija</a:t>
              </a:r>
              <a:endParaRPr dirty="0"/>
            </a:p>
          </p:txBody>
        </p:sp>
        <p:sp>
          <p:nvSpPr>
            <p:cNvPr id="186" name="Google Shape;186;p5"/>
            <p:cNvSpPr/>
            <p:nvPr/>
          </p:nvSpPr>
          <p:spPr>
            <a:xfrm>
              <a:off x="75207" y="1729779"/>
              <a:ext cx="1219200" cy="601662"/>
            </a:xfrm>
            <a:prstGeom prst="roundRect">
              <a:avLst>
                <a:gd name="adj" fmla="val 10000"/>
              </a:avLst>
            </a:prstGeom>
            <a:blipFill rotWithShape="1">
              <a:blip r:embed="rId5">
                <a:alphaModFix/>
              </a:blip>
              <a:stretch>
                <a:fillRect t="-47996" b="-47994"/>
              </a:stretch>
            </a:blip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187;p5"/>
            <p:cNvSpPr/>
            <p:nvPr/>
          </p:nvSpPr>
          <p:spPr>
            <a:xfrm>
              <a:off x="0" y="2481857"/>
              <a:ext cx="6096000" cy="752078"/>
            </a:xfrm>
            <a:prstGeom prst="roundRect">
              <a:avLst>
                <a:gd name="adj" fmla="val 10000"/>
              </a:avLst>
            </a:prstGeom>
            <a:solidFill>
              <a:srgbClr val="0D6DC5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188;p5"/>
            <p:cNvSpPr txBox="1"/>
            <p:nvPr/>
          </p:nvSpPr>
          <p:spPr>
            <a:xfrm>
              <a:off x="1294407" y="2481857"/>
              <a:ext cx="4801592" cy="752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Trebuchet MS"/>
                <a:buNone/>
              </a:pPr>
              <a:r>
                <a:rPr lang="lv-LV" sz="3200" b="0" i="0" u="none" strike="noStrike" cap="none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Informācijas tehnoloģija</a:t>
              </a:r>
              <a:endParaRPr dirty="0"/>
            </a:p>
          </p:txBody>
        </p:sp>
        <p:sp>
          <p:nvSpPr>
            <p:cNvPr id="189" name="Google Shape;189;p5"/>
            <p:cNvSpPr/>
            <p:nvPr/>
          </p:nvSpPr>
          <p:spPr>
            <a:xfrm>
              <a:off x="75207" y="2557065"/>
              <a:ext cx="1219200" cy="601662"/>
            </a:xfrm>
            <a:prstGeom prst="roundRect">
              <a:avLst>
                <a:gd name="adj" fmla="val 10000"/>
              </a:avLst>
            </a:prstGeom>
            <a:blipFill rotWithShape="1">
              <a:blip r:embed="rId6">
                <a:alphaModFix/>
              </a:blip>
              <a:stretch>
                <a:fillRect t="-14999" b="-14997"/>
              </a:stretch>
            </a:blip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190;p5"/>
            <p:cNvSpPr/>
            <p:nvPr/>
          </p:nvSpPr>
          <p:spPr>
            <a:xfrm>
              <a:off x="0" y="3309143"/>
              <a:ext cx="6096000" cy="752078"/>
            </a:xfrm>
            <a:prstGeom prst="roundRect">
              <a:avLst>
                <a:gd name="adj" fmla="val 10000"/>
              </a:avLst>
            </a:prstGeom>
            <a:solidFill>
              <a:srgbClr val="0D6DC5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191;p5"/>
            <p:cNvSpPr txBox="1"/>
            <p:nvPr/>
          </p:nvSpPr>
          <p:spPr>
            <a:xfrm>
              <a:off x="1294407" y="3309143"/>
              <a:ext cx="4801592" cy="752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Trebuchet MS"/>
                <a:buNone/>
              </a:pPr>
              <a:r>
                <a:rPr lang="lv-LV" sz="3200" b="0" i="0" u="none" strike="noStrike" cap="none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Informācijas sistēmas</a:t>
              </a:r>
              <a:endParaRPr dirty="0"/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75207" y="3384351"/>
              <a:ext cx="1219200" cy="601662"/>
            </a:xfrm>
            <a:prstGeom prst="roundRect">
              <a:avLst>
                <a:gd name="adj" fmla="val 10000"/>
              </a:avLst>
            </a:prstGeom>
            <a:blipFill rotWithShape="1">
              <a:blip r:embed="rId7">
                <a:alphaModFix/>
              </a:blip>
              <a:stretch>
                <a:fillRect t="-11999" b="-11997"/>
              </a:stretch>
            </a:blip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6"/>
          <p:cNvSpPr txBox="1">
            <a:spLocks noGrp="1"/>
          </p:cNvSpPr>
          <p:nvPr>
            <p:ph type="body" idx="1"/>
          </p:nvPr>
        </p:nvSpPr>
        <p:spPr>
          <a:xfrm>
            <a:off x="1080654" y="2160589"/>
            <a:ext cx="8193347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lv-LV" sz="2800" dirty="0"/>
              <a:t>Datorzinātne – jaunu iespēju izpēte datoru un programmu lietošanai, informācijas apstrādes algoritmi un mākslīgā intelekta problēmas.</a:t>
            </a:r>
            <a:endParaRPr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Clr>
                <a:srgbClr val="546321"/>
              </a:buClr>
              <a:buSzPts val="1440"/>
              <a:buFont typeface="Arial"/>
              <a:buNone/>
            </a:pPr>
            <a:endParaRPr dirty="0"/>
          </a:p>
        </p:txBody>
      </p:sp>
      <p:sp>
        <p:nvSpPr>
          <p:cNvPr id="199" name="Google Shape;199;p6"/>
          <p:cNvSpPr txBox="1">
            <a:spLocks noGrp="1"/>
          </p:cNvSpPr>
          <p:nvPr>
            <p:ph type="title"/>
          </p:nvPr>
        </p:nvSpPr>
        <p:spPr>
          <a:xfrm>
            <a:off x="1080655" y="673799"/>
            <a:ext cx="8909714" cy="96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lv-LV" dirty="0"/>
              <a:t>Datorzinātne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"/>
          <p:cNvSpPr txBox="1">
            <a:spLocks noGrp="1"/>
          </p:cNvSpPr>
          <p:nvPr>
            <p:ph type="body" idx="1"/>
          </p:nvPr>
        </p:nvSpPr>
        <p:spPr>
          <a:xfrm>
            <a:off x="1235034" y="2160589"/>
            <a:ext cx="80389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lv-LV" sz="2800" dirty="0"/>
              <a:t>Datorinženierija – elektronisku iekārtu projektēšana un ražošana.</a:t>
            </a:r>
            <a:endParaRPr dirty="0"/>
          </a:p>
        </p:txBody>
      </p:sp>
      <p:sp>
        <p:nvSpPr>
          <p:cNvPr id="205" name="Google Shape;205;p7"/>
          <p:cNvSpPr txBox="1">
            <a:spLocks noGrp="1"/>
          </p:cNvSpPr>
          <p:nvPr>
            <p:ph type="title"/>
          </p:nvPr>
        </p:nvSpPr>
        <p:spPr>
          <a:xfrm>
            <a:off x="1235034" y="606564"/>
            <a:ext cx="8755335" cy="96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lv-LV" dirty="0"/>
              <a:t>Datorinženierija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8"/>
          <p:cNvSpPr txBox="1">
            <a:spLocks noGrp="1"/>
          </p:cNvSpPr>
          <p:nvPr>
            <p:ph type="body" idx="1"/>
          </p:nvPr>
        </p:nvSpPr>
        <p:spPr>
          <a:xfrm>
            <a:off x="1246908" y="2160589"/>
            <a:ext cx="8027093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lv-LV" sz="2800" dirty="0"/>
              <a:t>Programminženierija – programmēšana un programmatūras ražošana.</a:t>
            </a:r>
            <a:endParaRPr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Clr>
                <a:srgbClr val="546321"/>
              </a:buClr>
              <a:buSzPts val="1440"/>
              <a:buFont typeface="Arial"/>
              <a:buNone/>
            </a:pPr>
            <a:endParaRPr dirty="0"/>
          </a:p>
        </p:txBody>
      </p:sp>
      <p:sp>
        <p:nvSpPr>
          <p:cNvPr id="211" name="Google Shape;211;p8"/>
          <p:cNvSpPr txBox="1">
            <a:spLocks noGrp="1"/>
          </p:cNvSpPr>
          <p:nvPr>
            <p:ph type="title"/>
          </p:nvPr>
        </p:nvSpPr>
        <p:spPr>
          <a:xfrm>
            <a:off x="1246909" y="816638"/>
            <a:ext cx="8743460" cy="96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lv-LV" dirty="0"/>
              <a:t>Programminženierija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9"/>
          <p:cNvSpPr txBox="1">
            <a:spLocks noGrp="1"/>
          </p:cNvSpPr>
          <p:nvPr>
            <p:ph type="body" idx="1"/>
          </p:nvPr>
        </p:nvSpPr>
        <p:spPr>
          <a:xfrm>
            <a:off x="1033153" y="2160589"/>
            <a:ext cx="8240849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lv-LV" sz="2800" dirty="0"/>
              <a:t>Informācijas tehnoloģija – informācijas ieguves tehnoloģijas - datoru tīkli, internets, skaņas un attēlu apstrāde.</a:t>
            </a:r>
            <a:endParaRPr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Clr>
                <a:srgbClr val="546321"/>
              </a:buClr>
              <a:buSzPts val="1440"/>
              <a:buFont typeface="Arial"/>
              <a:buNone/>
            </a:pPr>
            <a:endParaRPr dirty="0"/>
          </a:p>
        </p:txBody>
      </p:sp>
      <p:sp>
        <p:nvSpPr>
          <p:cNvPr id="217" name="Google Shape;217;p9"/>
          <p:cNvSpPr txBox="1">
            <a:spLocks noGrp="1"/>
          </p:cNvSpPr>
          <p:nvPr>
            <p:ph type="title"/>
          </p:nvPr>
        </p:nvSpPr>
        <p:spPr>
          <a:xfrm>
            <a:off x="1033153" y="816638"/>
            <a:ext cx="8957216" cy="96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lv-LV" dirty="0"/>
              <a:t>Informācijas tehnoloģija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Эмблема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7</TotalTime>
  <Words>711</Words>
  <Application>Microsoft Office PowerPoint</Application>
  <PresentationFormat>Widescreen</PresentationFormat>
  <Paragraphs>119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Corbel</vt:lpstr>
      <vt:lpstr>Gill Sans MT</vt:lpstr>
      <vt:lpstr>Impact</vt:lpstr>
      <vt:lpstr>Trebuchet MS</vt:lpstr>
      <vt:lpstr>Эмблема</vt:lpstr>
      <vt:lpstr>Ievadstunda –   Droša darba vide</vt:lpstr>
      <vt:lpstr>Stundas mērķis</vt:lpstr>
      <vt:lpstr>Stundas uzdevumi</vt:lpstr>
      <vt:lpstr>Definīcija</vt:lpstr>
      <vt:lpstr>Datorikas virzieni</vt:lpstr>
      <vt:lpstr>Datorzinātne</vt:lpstr>
      <vt:lpstr>Datorinženierija</vt:lpstr>
      <vt:lpstr>Programminženierija</vt:lpstr>
      <vt:lpstr>Informācijas tehnoloģija</vt:lpstr>
      <vt:lpstr>Informācijas sistēmas</vt:lpstr>
      <vt:lpstr>PowerPoint Presentation</vt:lpstr>
      <vt:lpstr>PowerPoint Presentation</vt:lpstr>
      <vt:lpstr>Drošība</vt:lpstr>
      <vt:lpstr>Elektrodrošība:  </vt:lpstr>
      <vt:lpstr>Drošība nestandarta situācijās:</vt:lpstr>
      <vt:lpstr>Drošība</vt:lpstr>
      <vt:lpstr>Datu drošība: </vt:lpstr>
      <vt:lpstr>Ierīces drošība: </vt:lpstr>
      <vt:lpstr>Programmatūras drošība: </vt:lpstr>
      <vt:lpstr>Atceries!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Ievadstunda –   Droša darba vide</dc:title>
  <dc:creator>No Flexy</dc:creator>
  <cp:lastModifiedBy>Mareks Kolosovskis</cp:lastModifiedBy>
  <cp:revision>3</cp:revision>
  <dcterms:created xsi:type="dcterms:W3CDTF">2023-09-02T16:00:42Z</dcterms:created>
  <dcterms:modified xsi:type="dcterms:W3CDTF">2026-09-02T14:20:59Z</dcterms:modified>
</cp:coreProperties>
</file>