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25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2" r:id="rId22"/>
    <p:sldId id="283" r:id="rId23"/>
    <p:sldId id="28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96" autoAdjust="0"/>
  </p:normalViewPr>
  <p:slideViewPr>
    <p:cSldViewPr snapToGrid="0">
      <p:cViewPr varScale="1">
        <p:scale>
          <a:sx n="142" d="100"/>
          <a:sy n="142" d="100"/>
        </p:scale>
        <p:origin x="9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19B7F-69FC-4128-8FEB-A0357679A019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C7E56-17A8-4FAA-8360-6002211CC4B0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7988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>
                <a:solidFill>
                  <a:srgbClr val="FF0000"/>
                </a:solidFill>
              </a:rPr>
              <a:t>Aktualizācija.</a:t>
            </a:r>
          </a:p>
          <a:p>
            <a:r>
              <a:rPr lang="lv-LV" i="1" dirty="0">
                <a:solidFill>
                  <a:srgbClr val="FF0000"/>
                </a:solidFill>
              </a:rPr>
              <a:t>Izdalīt skolēniem </a:t>
            </a:r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neformatēta un formatēta viena un tā paša teksta paraugus.</a:t>
            </a:r>
          </a:p>
          <a:p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Aicināt skolēnus neformatētajā tekstā sameklēt konkrētu tekstu, piemēram, kontinenta definīciju. Pēc tam otrā dokumentā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Kāpēc</a:t>
            </a:r>
            <a:r>
              <a:rPr lang="lv-LV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otrā to izdarīt ir vieglāk?</a:t>
            </a:r>
          </a:p>
          <a:p>
            <a:r>
              <a:rPr lang="lv-LV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Kādas 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vēl citas formatēta teksta priekšrocības varat nosaukt?</a:t>
            </a:r>
          </a:p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Vai</a:t>
            </a:r>
            <a:r>
              <a:rPr lang="lv-LV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formatētam tekstam ir arī kādi trūkumi?</a:t>
            </a:r>
          </a:p>
          <a:p>
            <a:endParaRPr lang="lv-LV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4</a:t>
            </a:fld>
            <a:endParaRPr 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Skolēni atver tekstapstrādes lietotni.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Atkārtojums.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Rakstzīmju</a:t>
            </a:r>
            <a:r>
              <a:rPr lang="lv-LV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formatēšanas rīki darbojas uz atlasīto tekstu, vai arī uz to vārdu, kurā atrodas kursors.</a:t>
            </a:r>
          </a:p>
          <a:p>
            <a:r>
              <a:rPr lang="lv-LV" i="1" dirty="0"/>
              <a:t>Par</a:t>
            </a:r>
            <a:r>
              <a:rPr lang="lv-LV" i="1" baseline="0" dirty="0"/>
              <a:t> katru no formatēšanas rīkiem skolotājs mudina skolēnus izteikt lietošanas piemērus kā arī min savējos.</a:t>
            </a:r>
          </a:p>
          <a:p>
            <a:r>
              <a:rPr lang="lv-LV" i="0" baseline="0" dirty="0"/>
              <a:t>Kā īpašos </a:t>
            </a:r>
            <a:r>
              <a:rPr lang="lv-LV" dirty="0"/>
              <a:t>noformēšanas piemērus var minēt apsveikumu vai pasākuma afišu.</a:t>
            </a:r>
            <a:endParaRPr lang="lv-LV" i="1" baseline="0" dirty="0"/>
          </a:p>
          <a:p>
            <a:r>
              <a:rPr lang="lv-LV" i="1" baseline="0" dirty="0"/>
              <a:t>Tāpat tiek atkārtots, kuru lietotnes pogu vai sarakstu jālieto un kur tas atrodas (lentes cilne, rīkjosla, izvēlnes dialoglodziņš u.tml.)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5</a:t>
            </a:fld>
            <a:endParaRPr lang="lv-LV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Treknrakstu (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Bold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un pasvītrojums (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Underline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– svarīgākā atzīmēšanai, bet slīprakstu (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Italic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– svešvārdiem.</a:t>
            </a:r>
            <a:endParaRPr lang="lv-LV" i="1" baseline="0" dirty="0"/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6</a:t>
            </a:fld>
            <a:endParaRPr lang="lv-LV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Rindkopu formatēšanas rīki veic visas rindkopas noformēšanu, neatkarīgi no atlasītā fragmenta lieluma, kā arī tad, ja tajā atrodas tikai teksta kursors.</a:t>
            </a:r>
          </a:p>
          <a:p>
            <a:endParaRPr lang="lv-LV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Rindkopai  vienmēr tiek lietots kāds no līdzināšanas veidiem.</a:t>
            </a:r>
          </a:p>
          <a:p>
            <a:pPr lvl="0"/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pie kreisās malas – noklusētais;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centrā, piemēram, virsrakstiem;</a:t>
            </a:r>
          </a:p>
          <a:p>
            <a:pPr lvl="0"/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pie labās malas, piemēram, skaitļiem tabulā;</a:t>
            </a:r>
          </a:p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pēc abām malām – parasti garākam drukājamam tekstam.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7</a:t>
            </a:fld>
            <a:endParaRPr lang="lv-LV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Atkārtojums.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  <a:p>
            <a:pPr lvl="0"/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kreisā atkāpe, piemēram, dzejoļu pantiņu nobīdei;</a:t>
            </a:r>
          </a:p>
          <a:p>
            <a:pPr lvl="0"/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pirmās rindas atkāpe (</a:t>
            </a:r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– vizuālai rindkopu atdalīšanai (parasti kopā ar līdzināšanu pēc abām malām). Šīs atkāpes veidošanai ar noklusēto lielumu var izmatot arī tabulēšanas taustiņu TAB;</a:t>
            </a:r>
          </a:p>
          <a:p>
            <a:pPr lvl="0"/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pārkares atkāpe (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Hanging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piemēram, automātiski tiek pielietota sarakstiem.</a:t>
            </a:r>
          </a:p>
          <a:p>
            <a:pPr lvl="0"/>
            <a:endParaRPr lang="lv-LV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Vienlaicīgi var tik lietoti vairāki atkāpju veidi.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Atkāpes lielums</a:t>
            </a:r>
            <a:r>
              <a:rPr lang="lv-LV" baseline="0" dirty="0"/>
              <a:t> tiek noteikts attiecībā pret teksta laukuma (</a:t>
            </a:r>
            <a:r>
              <a:rPr lang="lv-LV" i="1" baseline="0" dirty="0" err="1"/>
              <a:t>text</a:t>
            </a:r>
            <a:r>
              <a:rPr lang="lv-LV" i="1" baseline="0" dirty="0"/>
              <a:t> </a:t>
            </a:r>
            <a:r>
              <a:rPr lang="lv-LV" i="1" baseline="0" dirty="0" err="1"/>
              <a:t>boundaries</a:t>
            </a:r>
            <a:r>
              <a:rPr lang="lv-LV" baseline="0" dirty="0"/>
              <a:t>), nevis lappuses malām!</a:t>
            </a:r>
            <a:endParaRPr lang="lv-LV" dirty="0"/>
          </a:p>
          <a:p>
            <a:pPr lvl="0"/>
            <a:endParaRPr lang="lv-LV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8</a:t>
            </a:fld>
            <a:endParaRPr 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Atkārtojums</a:t>
            </a:r>
            <a:r>
              <a:rPr lang="lv-LV" baseline="0" dirty="0"/>
              <a:t> + jaunā viela (</a:t>
            </a:r>
            <a:r>
              <a:rPr lang="lv-LV" dirty="0"/>
              <a:t>starp rindkopām</a:t>
            </a:r>
            <a:r>
              <a:rPr lang="lv-LV" baseline="0" dirty="0"/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Atstarpes starp rindkopas rindām (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</a:t>
            </a:r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spacing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palielina, lai uzlabotu teksta lasāmību. Piemēram, projekta daros ieteicamais attālums varētu būt 1,5.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baseline="0" dirty="0"/>
              <a:t>Atstarpes </a:t>
            </a:r>
            <a:r>
              <a:rPr lang="lv-LV" dirty="0"/>
              <a:t>starp rindkopām, piemēram lieto, lai: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- atdalītu virsrakstus no pārējā teksta;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baseline="0" dirty="0"/>
              <a:t> a</a:t>
            </a:r>
            <a:r>
              <a:rPr lang="lv-LV" dirty="0"/>
              <a:t>tdalītu rindkopas, ja nelieto</a:t>
            </a:r>
            <a:r>
              <a:rPr lang="lv-LV" baseline="0" dirty="0"/>
              <a:t> teksta līdzināšanu un pirmās rindas atkāpi (biežāk sastopams dažādos aprakstos vai globālā tīmekļa lappusēs).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Skolēni izpilda datnē pirmās lappuses tekstam par garšaugiem abiem virsrakstiem: pirms 12 </a:t>
            </a:r>
            <a:r>
              <a:rPr lang="lv-LV" i="1" baseline="0" dirty="0" err="1"/>
              <a:t>pt</a:t>
            </a:r>
            <a:r>
              <a:rPr lang="lv-LV" i="1" baseline="0" dirty="0"/>
              <a:t>, pēc – 6 </a:t>
            </a:r>
            <a:r>
              <a:rPr lang="lv-LV" i="1" baseline="0" dirty="0" err="1"/>
              <a:t>pt</a:t>
            </a:r>
            <a:r>
              <a:rPr lang="lv-LV" i="1" baseline="0" dirty="0"/>
              <a:t>.</a:t>
            </a:r>
            <a:endParaRPr lang="lv-LV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9</a:t>
            </a:fld>
            <a:endParaRPr lang="lv-LV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10</a:t>
            </a:fld>
            <a:endParaRPr lang="lv-LV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Piemēri:</a:t>
            </a:r>
          </a:p>
          <a:p>
            <a:pPr>
              <a:buFontTx/>
              <a:buChar char="-"/>
            </a:pPr>
            <a:r>
              <a:rPr lang="lv-LV" dirty="0"/>
              <a:t> Noteikumi skolēniem. Numerācija izmantota tāpēc, lai varētu atsaukties uz noteiktu punktu.</a:t>
            </a:r>
          </a:p>
          <a:p>
            <a:pPr>
              <a:buFontTx/>
              <a:buChar char="-"/>
            </a:pPr>
            <a:r>
              <a:rPr lang="lv-LV" baseline="0" dirty="0"/>
              <a:t> Latviešu valoda – teikuma locekļu iedalījums. </a:t>
            </a:r>
            <a:r>
              <a:rPr lang="lv-LV" b="0" baseline="0" dirty="0"/>
              <a:t>Aizzīmēts tāpēc, ka secība nav tik būtiska.</a:t>
            </a:r>
            <a:endParaRPr lang="lv-LV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11</a:t>
            </a:fld>
            <a:endParaRPr lang="lv-LV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nomaina attēlu atbilstoši izmantotajai tekstapstrādes lietotnei.</a:t>
            </a:r>
          </a:p>
          <a:p>
            <a:endParaRPr lang="lv-LV" dirty="0"/>
          </a:p>
          <a:p>
            <a:r>
              <a:rPr lang="lv-LV" dirty="0"/>
              <a:t>Ja teksts jau ievadīts.</a:t>
            </a:r>
          </a:p>
          <a:p>
            <a:endParaRPr lang="lv-LV" dirty="0"/>
          </a:p>
          <a:p>
            <a:r>
              <a:rPr lang="lv-LV" i="1" dirty="0"/>
              <a:t>Skolēni izpilda teksta dokumentā.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13</a:t>
            </a:fld>
            <a:endParaRPr lang="lv-LV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nomaina attēlu atbilstoši izmantotajai tekstapstrādes lietotnei.</a:t>
            </a:r>
          </a:p>
          <a:p>
            <a:endParaRPr lang="lv-LV" i="1" dirty="0"/>
          </a:p>
          <a:p>
            <a:r>
              <a:rPr lang="lv-LV" i="1" dirty="0"/>
              <a:t>Skolēni izpilda teksta dokumentā.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14</a:t>
            </a:fld>
            <a:endParaRPr lang="lv-LV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nomaina attēlu atbilstoši izmantotajai tekstapstrādes lietotnei.</a:t>
            </a:r>
          </a:p>
          <a:p>
            <a:endParaRPr lang="lv-LV" dirty="0"/>
          </a:p>
          <a:p>
            <a:r>
              <a:rPr lang="lv-LV" dirty="0"/>
              <a:t>Teksta ievadīšanas laikā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i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dirty="0"/>
              <a:t>Skolēni izpilda teksta dokumentā.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15</a:t>
            </a:fld>
            <a:endParaRPr lang="lv-LV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nomaina attēlu atbilstoši izmantotajai tekstapstrādes lietotnei.</a:t>
            </a:r>
          </a:p>
          <a:p>
            <a:endParaRPr lang="lv-LV" i="1" dirty="0"/>
          </a:p>
          <a:p>
            <a:r>
              <a:rPr lang="lv-LV" i="1" dirty="0"/>
              <a:t>Skolēni izpilda teksta dokumentā.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16</a:t>
            </a:fld>
            <a:endParaRPr lang="lv-LV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dirty="0"/>
              <a:t>J</a:t>
            </a:r>
            <a:r>
              <a:rPr lang="lv-LV" i="1" baseline="0" dirty="0"/>
              <a:t>aunā viela.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i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demonstrē  atvērtu grāmatu, kas satur informāciju gan galvenē, gan kājenē.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i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Skolēni apskata izsniegtās formatētā dokumenta lapas.</a:t>
            </a:r>
            <a:endParaRPr lang="lv-LV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17</a:t>
            </a:fld>
            <a:endParaRPr lang="lv-LV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Paši pamati. Plašāk būs citu gadu.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18</a:t>
            </a:fld>
            <a:endParaRPr lang="lv-LV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nomaina attēlu atbilstoši izmantotajai tekstapstrādes lietotnei.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19</a:t>
            </a:fld>
            <a:endParaRPr lang="lv-LV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baseline="0" dirty="0"/>
              <a:t>Skolotājs nomaina attēlu atbilstoši izmantotajai tekstapstrādes lietotnei.</a:t>
            </a:r>
          </a:p>
          <a:p>
            <a:endParaRPr lang="lv-LV" dirty="0"/>
          </a:p>
          <a:p>
            <a:r>
              <a:rPr lang="lv-LV" dirty="0"/>
              <a:t>Galvenē ir ievietots dokumenta tēmas nosaukums, bet kājenē – lappuses numurs.</a:t>
            </a:r>
          </a:p>
          <a:p>
            <a:r>
              <a:rPr lang="lv-LV" baseline="0" dirty="0"/>
              <a:t>Pārējais dokumenta saturs galvenes/kājenes rediģēšanas laikā ir blāvāks. </a:t>
            </a:r>
          </a:p>
          <a:p>
            <a:endParaRPr lang="lv-LV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i="1" dirty="0"/>
              <a:t>Skolēni izpilda teksta dokumentā.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20</a:t>
            </a:fld>
            <a:endParaRPr lang="lv-LV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Atkārtojums.</a:t>
            </a:r>
          </a:p>
          <a:p>
            <a:r>
              <a:rPr lang="lv-LV" dirty="0"/>
              <a:t>Biežāk</a:t>
            </a:r>
            <a:r>
              <a:rPr lang="lv-LV" baseline="0" dirty="0"/>
              <a:t> izmantojamie ātrie veidi.</a:t>
            </a:r>
          </a:p>
          <a:p>
            <a:r>
              <a:rPr lang="lv-LV" baseline="0" dirty="0"/>
              <a:t>SHIFT un </a:t>
            </a:r>
            <a:r>
              <a:rPr lang="lv-LV" dirty="0"/>
              <a:t>pārvietošanās taustiņus izmanto tad, ja ar peli iezīmēt ir grūtības vai jāiezīmē liels teksta apgabals.</a:t>
            </a:r>
          </a:p>
          <a:p>
            <a:endParaRPr lang="lv-LV" i="1" dirty="0"/>
          </a:p>
          <a:p>
            <a:r>
              <a:rPr lang="lv-LV" i="1" dirty="0"/>
              <a:t>Skolēniem uzdod jautājumu, kādus vēl teksta atlases veidus viņi zina un lieto.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21</a:t>
            </a:fld>
            <a:endParaRPr lang="lv-LV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CD8EA-3CF9-4DE5-8B1B-EAAF0D689FF8}" type="slidenum">
              <a:rPr lang="lv-LV" smtClean="0"/>
              <a:pPr/>
              <a:t>22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5558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8441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8274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5734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840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8367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0631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758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6995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8764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585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7357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9848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76243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70466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331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A7B8F-8149-4848-BDE5-A46D2ABE9790}" type="datetimeFigureOut">
              <a:rPr lang="en-150" smtClean="0"/>
              <a:t>17/09/2023</a:t>
            </a:fld>
            <a:endParaRPr lang="en-1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7F71FE-A874-4CE0-B66A-B38E872D3354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823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F674-FC26-48D4-BD46-055317C27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1359" y="2404531"/>
            <a:ext cx="7395882" cy="1646302"/>
          </a:xfrm>
        </p:spPr>
        <p:txBody>
          <a:bodyPr/>
          <a:lstStyle/>
          <a:p>
            <a:r>
              <a:rPr lang="lv-LV" dirty="0"/>
              <a:t>Teksta </a:t>
            </a:r>
            <a:r>
              <a:rPr lang="lv-LV" dirty="0" err="1"/>
              <a:t>dokumaenta</a:t>
            </a:r>
            <a:r>
              <a:rPr lang="lv-LV" dirty="0"/>
              <a:t> noformēšana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1388B-D15F-4DFB-B368-A4EEDD9CF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err="1">
                <a:solidFill>
                  <a:schemeClr val="tx1"/>
                </a:solidFill>
              </a:rPr>
              <a:t>Autors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err="1">
                <a:solidFill>
                  <a:schemeClr val="tx1"/>
                </a:solidFill>
              </a:rPr>
              <a:t>Mareks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Kolosovskis</a:t>
            </a:r>
            <a:endParaRPr lang="en-150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45295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mērķis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dirty="0"/>
              <a:t>Nostiprināt teksta dokumenta formatēšanas prasmes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2</a:t>
            </a:fld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2094" y="3100835"/>
            <a:ext cx="57150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uzdevumi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lv-LV" sz="3200" dirty="0"/>
              <a:t>Attīstīt prasmes atpazīt drukātā dokumentā formatēšanas elementus</a:t>
            </a:r>
          </a:p>
          <a:p>
            <a:r>
              <a:rPr lang="lv-LV" sz="3200" dirty="0"/>
              <a:t>Attīstīt prasmes veikt dokumentā formatēšanu pēc dotā parauga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3</a:t>
            </a:fld>
            <a:endParaRPr lang="lv-LV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Formatēšanas nepieciešamība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v-LV" sz="2800" dirty="0"/>
              <a:t>Neformatētais teksts:</a:t>
            </a:r>
          </a:p>
          <a:p>
            <a:pPr lvl="1"/>
            <a:r>
              <a:rPr lang="lv-LV" sz="2400" dirty="0"/>
              <a:t>Atrast tajā kontinenta definīciju</a:t>
            </a:r>
          </a:p>
          <a:p>
            <a:r>
              <a:rPr lang="lv-LV" sz="2800" dirty="0"/>
              <a:t>Formatētais teksts:</a:t>
            </a:r>
          </a:p>
          <a:p>
            <a:pPr lvl="1"/>
            <a:r>
              <a:rPr lang="lv-LV" sz="2400" dirty="0"/>
              <a:t>Atrast tajā kontinenta definīciju</a:t>
            </a:r>
          </a:p>
          <a:p>
            <a:r>
              <a:rPr lang="lv-LV" sz="2800" dirty="0"/>
              <a:t>Kādas ir  formatēta teksta priekšrocības attiecībā pret neformatētu tekstu? </a:t>
            </a:r>
          </a:p>
          <a:p>
            <a:r>
              <a:rPr lang="lv-LV" sz="2800" dirty="0"/>
              <a:t>Kādas ir  neformatēta teksta priekšrocības attiecībā pret formatētu tekstu?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4</a:t>
            </a:fld>
            <a:endParaRPr lang="lv-LV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Rakstzīmju formatēšana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017995" cy="3880773"/>
          </a:xfrm>
        </p:spPr>
        <p:txBody>
          <a:bodyPr>
            <a:normAutofit fontScale="92500"/>
          </a:bodyPr>
          <a:lstStyle/>
          <a:p>
            <a:r>
              <a:rPr lang="lv-LV" sz="3200" dirty="0"/>
              <a:t>Lasāmības uzlabošanai vai īpašai noformēšanai:</a:t>
            </a:r>
            <a:endParaRPr lang="lv-LV" sz="3200" dirty="0">
              <a:solidFill>
                <a:srgbClr val="FF0000"/>
              </a:solidFill>
            </a:endParaRPr>
          </a:p>
          <a:p>
            <a:pPr lvl="1"/>
            <a:r>
              <a:rPr lang="lv-LV" sz="2800" dirty="0"/>
              <a:t>Fonts (</a:t>
            </a:r>
            <a:r>
              <a:rPr lang="lv-LV" sz="2800" i="1" dirty="0" err="1"/>
              <a:t>Font</a:t>
            </a:r>
            <a:r>
              <a:rPr lang="lv-LV" sz="2800" dirty="0"/>
              <a:t>) </a:t>
            </a:r>
          </a:p>
          <a:p>
            <a:pPr lvl="1"/>
            <a:r>
              <a:rPr lang="lv-LV" sz="2800" dirty="0"/>
              <a:t>Rakstzīmju lielums (</a:t>
            </a:r>
            <a:r>
              <a:rPr lang="lv-LV" sz="2800" i="1" dirty="0" err="1"/>
              <a:t>Font</a:t>
            </a:r>
            <a:r>
              <a:rPr lang="lv-LV" sz="2800" dirty="0"/>
              <a:t> </a:t>
            </a:r>
            <a:r>
              <a:rPr lang="lv-LV" sz="2800" i="1" dirty="0" err="1"/>
              <a:t>size</a:t>
            </a:r>
            <a:r>
              <a:rPr lang="lv-LV" sz="2800" dirty="0"/>
              <a:t>)</a:t>
            </a:r>
          </a:p>
          <a:p>
            <a:r>
              <a:rPr lang="lv-LV" sz="3200" dirty="0"/>
              <a:t>Rakstzīmju novietojuma maiņai attiecībā pret pārējo tekstu:</a:t>
            </a:r>
          </a:p>
          <a:p>
            <a:pPr lvl="1"/>
            <a:r>
              <a:rPr lang="lv-LV" sz="2800" dirty="0"/>
              <a:t>Augšraksts (</a:t>
            </a:r>
            <a:r>
              <a:rPr lang="lv-LV" sz="2800" i="1" dirty="0" err="1"/>
              <a:t>Superscript</a:t>
            </a:r>
            <a:r>
              <a:rPr lang="lv-LV" sz="2800" dirty="0"/>
              <a:t>)</a:t>
            </a:r>
          </a:p>
          <a:p>
            <a:pPr lvl="1"/>
            <a:r>
              <a:rPr lang="lv-LV" sz="2800" dirty="0"/>
              <a:t>Apakšraksts (</a:t>
            </a:r>
            <a:r>
              <a:rPr lang="lv-LV" sz="2800" i="1" dirty="0" err="1"/>
              <a:t>Subscript</a:t>
            </a:r>
            <a:r>
              <a:rPr lang="lv-LV" sz="2800" dirty="0"/>
              <a:t>)</a:t>
            </a:r>
          </a:p>
          <a:p>
            <a:endParaRPr lang="lv-LV" dirty="0"/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5</a:t>
            </a:fld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Rakstzīmju formatēšana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800" dirty="0"/>
              <a:t>Atsevišķu teksta fragmentu izcelšanai: </a:t>
            </a:r>
          </a:p>
          <a:p>
            <a:pPr lvl="1"/>
            <a:r>
              <a:rPr lang="lv-LV" sz="2400" dirty="0"/>
              <a:t>Treknraksts (</a:t>
            </a:r>
            <a:r>
              <a:rPr lang="lv-LV" sz="2400" i="1" dirty="0" err="1"/>
              <a:t>Bold</a:t>
            </a:r>
            <a:r>
              <a:rPr lang="lv-LV" sz="2400" dirty="0"/>
              <a:t>)</a:t>
            </a:r>
          </a:p>
          <a:p>
            <a:pPr lvl="1"/>
            <a:r>
              <a:rPr lang="lv-LV" sz="2400" dirty="0"/>
              <a:t>Slīpraksts (</a:t>
            </a:r>
            <a:r>
              <a:rPr lang="lv-LV" sz="2400" i="1" dirty="0" err="1"/>
              <a:t>Italic</a:t>
            </a:r>
            <a:r>
              <a:rPr lang="lv-LV" sz="2400" dirty="0"/>
              <a:t>)</a:t>
            </a:r>
          </a:p>
          <a:p>
            <a:pPr lvl="1"/>
            <a:r>
              <a:rPr lang="lv-LV" sz="2400" dirty="0"/>
              <a:t>Pasvītrojums (</a:t>
            </a:r>
            <a:r>
              <a:rPr lang="lv-LV" sz="2400" i="1" dirty="0" err="1"/>
              <a:t>Underline</a:t>
            </a:r>
            <a:r>
              <a:rPr lang="lv-LV" sz="2400" dirty="0"/>
              <a:t>)</a:t>
            </a:r>
          </a:p>
          <a:p>
            <a:pPr lvl="1"/>
            <a:r>
              <a:rPr lang="lv-LV" sz="2400" dirty="0"/>
              <a:t>Krāsa (</a:t>
            </a:r>
            <a:r>
              <a:rPr lang="lv-LV" sz="2400" i="1" dirty="0" err="1"/>
              <a:t>Font</a:t>
            </a:r>
            <a:r>
              <a:rPr lang="lv-LV" sz="2400" dirty="0"/>
              <a:t> </a:t>
            </a:r>
            <a:r>
              <a:rPr lang="lv-LV" sz="2400" i="1" dirty="0" err="1"/>
              <a:t>color</a:t>
            </a:r>
            <a:r>
              <a:rPr lang="lv-LV" sz="2400" dirty="0"/>
              <a:t>)</a:t>
            </a:r>
          </a:p>
          <a:p>
            <a:pPr lvl="1"/>
            <a:r>
              <a:rPr lang="lv-LV" sz="2400" dirty="0"/>
              <a:t>Marķieris (</a:t>
            </a:r>
            <a:r>
              <a:rPr lang="lv-LV" sz="2400" i="1" dirty="0" err="1"/>
              <a:t>Text</a:t>
            </a:r>
            <a:r>
              <a:rPr lang="lv-LV" sz="2400" i="1" dirty="0"/>
              <a:t> </a:t>
            </a:r>
            <a:r>
              <a:rPr lang="lv-LV" sz="2400" i="1" dirty="0" err="1"/>
              <a:t>highlight</a:t>
            </a:r>
            <a:r>
              <a:rPr lang="lv-LV" sz="2400" dirty="0"/>
              <a:t>)</a:t>
            </a:r>
          </a:p>
          <a:p>
            <a:pPr lvl="1"/>
            <a:r>
              <a:rPr lang="lv-LV" sz="2400" dirty="0" err="1"/>
              <a:t>Caursvītrojums</a:t>
            </a:r>
            <a:r>
              <a:rPr lang="lv-LV" sz="2400" dirty="0"/>
              <a:t> (</a:t>
            </a:r>
            <a:r>
              <a:rPr lang="lv-LV" sz="2400" i="1" dirty="0" err="1"/>
              <a:t>Strikethrought</a:t>
            </a:r>
            <a:r>
              <a:rPr lang="lv-LV" sz="2400" dirty="0"/>
              <a:t>)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6</a:t>
            </a:fld>
            <a:endParaRPr lang="lv-LV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Rindkopu formatēšana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5559"/>
            <a:ext cx="8596668" cy="45958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v-LV" sz="3200" dirty="0"/>
              <a:t>Rindkopu līdzināšana:</a:t>
            </a:r>
          </a:p>
          <a:p>
            <a:r>
              <a:rPr lang="lv-LV" sz="3200" dirty="0"/>
              <a:t>Noklusētais:</a:t>
            </a:r>
          </a:p>
          <a:p>
            <a:pPr lvl="1"/>
            <a:r>
              <a:rPr lang="lv-LV" sz="2800" dirty="0"/>
              <a:t>Pie kreisās malas (</a:t>
            </a:r>
            <a:r>
              <a:rPr lang="lv-LV" sz="2800" i="1" dirty="0" err="1"/>
              <a:t>Align</a:t>
            </a:r>
            <a:r>
              <a:rPr lang="lv-LV" sz="2800" i="1" dirty="0"/>
              <a:t> </a:t>
            </a:r>
            <a:r>
              <a:rPr lang="lv-LV" sz="2800" i="1" dirty="0" err="1"/>
              <a:t>text</a:t>
            </a:r>
            <a:r>
              <a:rPr lang="lv-LV" sz="2800" i="1" dirty="0"/>
              <a:t> </a:t>
            </a:r>
            <a:r>
              <a:rPr lang="lv-LV" sz="2800" i="1" dirty="0" err="1"/>
              <a:t>left</a:t>
            </a:r>
            <a:r>
              <a:rPr lang="lv-LV" sz="2800" dirty="0"/>
              <a:t>)</a:t>
            </a:r>
          </a:p>
          <a:p>
            <a:r>
              <a:rPr lang="lv-LV" sz="3200" dirty="0"/>
              <a:t>Rindkopas izcelšanai:</a:t>
            </a:r>
          </a:p>
          <a:p>
            <a:pPr lvl="1"/>
            <a:r>
              <a:rPr lang="lv-LV" sz="2800" dirty="0"/>
              <a:t>Centrā (</a:t>
            </a:r>
            <a:r>
              <a:rPr lang="lv-LV" sz="2800" i="1" dirty="0" err="1"/>
              <a:t>Center</a:t>
            </a:r>
            <a:r>
              <a:rPr lang="lv-LV" sz="2800" dirty="0"/>
              <a:t>)</a:t>
            </a:r>
          </a:p>
          <a:p>
            <a:pPr lvl="1"/>
            <a:r>
              <a:rPr lang="lv-LV" sz="2800" dirty="0"/>
              <a:t>Pie labās malas (</a:t>
            </a:r>
            <a:r>
              <a:rPr lang="lv-LV" sz="2800" i="1" dirty="0" err="1"/>
              <a:t>Align</a:t>
            </a:r>
            <a:r>
              <a:rPr lang="lv-LV" sz="2800" i="1" dirty="0"/>
              <a:t> </a:t>
            </a:r>
            <a:r>
              <a:rPr lang="lv-LV" sz="2800" i="1" dirty="0" err="1"/>
              <a:t>text</a:t>
            </a:r>
            <a:r>
              <a:rPr lang="lv-LV" sz="2800" i="1" dirty="0"/>
              <a:t> </a:t>
            </a:r>
            <a:r>
              <a:rPr lang="lv-LV" sz="2800" i="1" dirty="0" err="1"/>
              <a:t>right</a:t>
            </a:r>
            <a:r>
              <a:rPr lang="lv-LV" sz="2800" dirty="0"/>
              <a:t>)</a:t>
            </a:r>
          </a:p>
          <a:p>
            <a:r>
              <a:rPr lang="lv-LV" sz="3200" dirty="0"/>
              <a:t>Labākam izskatam:</a:t>
            </a:r>
          </a:p>
          <a:p>
            <a:pPr lvl="1"/>
            <a:r>
              <a:rPr lang="lv-LV" sz="2800" dirty="0"/>
              <a:t>Pēc abām malām (</a:t>
            </a:r>
            <a:r>
              <a:rPr lang="lv-LV" sz="2800" i="1" dirty="0" err="1"/>
              <a:t>Justify</a:t>
            </a:r>
            <a:r>
              <a:rPr lang="lv-LV" sz="28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7</a:t>
            </a:fld>
            <a:endParaRPr lang="lv-LV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Rindkopu formatēšana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7095"/>
            <a:ext cx="8596668" cy="44142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v-LV" sz="3600" dirty="0"/>
              <a:t>Rindkopu atkāpes:</a:t>
            </a:r>
          </a:p>
          <a:p>
            <a:r>
              <a:rPr lang="lv-LV" sz="3600" dirty="0"/>
              <a:t>Rindkopas izcelšanai:</a:t>
            </a:r>
          </a:p>
          <a:p>
            <a:pPr lvl="1"/>
            <a:r>
              <a:rPr lang="lv-LV" sz="3200" dirty="0"/>
              <a:t>Kreisā (</a:t>
            </a:r>
            <a:r>
              <a:rPr lang="lv-LV" sz="3200" i="1" dirty="0" err="1"/>
              <a:t>Left</a:t>
            </a:r>
            <a:r>
              <a:rPr lang="lv-LV" sz="3200" dirty="0"/>
              <a:t>)</a:t>
            </a:r>
          </a:p>
          <a:p>
            <a:pPr lvl="1"/>
            <a:r>
              <a:rPr lang="lv-LV" sz="3200" dirty="0"/>
              <a:t>Labā (</a:t>
            </a:r>
            <a:r>
              <a:rPr lang="lv-LV" sz="3200" i="1" dirty="0" err="1"/>
              <a:t>Right</a:t>
            </a:r>
            <a:r>
              <a:rPr lang="lv-LV" sz="3200" dirty="0"/>
              <a:t>)</a:t>
            </a:r>
          </a:p>
          <a:p>
            <a:r>
              <a:rPr lang="lv-LV" sz="3600" dirty="0"/>
              <a:t>Rindkopas sākuma izcelšanai:</a:t>
            </a:r>
          </a:p>
          <a:p>
            <a:pPr lvl="1"/>
            <a:r>
              <a:rPr lang="lv-LV" sz="3200" dirty="0"/>
              <a:t>Pirmās rindas atkāpe (</a:t>
            </a:r>
            <a:r>
              <a:rPr lang="lv-LV" sz="3200" i="1" dirty="0"/>
              <a:t>First </a:t>
            </a:r>
            <a:r>
              <a:rPr lang="lv-LV" sz="3200" i="1" dirty="0" err="1"/>
              <a:t>line</a:t>
            </a:r>
            <a:r>
              <a:rPr lang="lv-LV" sz="3200" dirty="0"/>
              <a:t>)</a:t>
            </a:r>
          </a:p>
          <a:p>
            <a:pPr lvl="1"/>
            <a:r>
              <a:rPr lang="lv-LV" sz="3200" dirty="0"/>
              <a:t>Pārkares (</a:t>
            </a:r>
            <a:r>
              <a:rPr lang="lv-LV" sz="3200" i="1" dirty="0" err="1"/>
              <a:t>Hanging</a:t>
            </a:r>
            <a:r>
              <a:rPr lang="lv-LV" sz="3200" dirty="0"/>
              <a:t>)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8</a:t>
            </a:fld>
            <a:endParaRPr lang="lv-LV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Rindkopu formatēšana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8496"/>
            <a:ext cx="8229600" cy="3701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v-LV" sz="3600" dirty="0"/>
              <a:t>Teksta izretināšanai vertikāli:</a:t>
            </a:r>
          </a:p>
          <a:p>
            <a:r>
              <a:rPr lang="lv-LV" sz="3600" dirty="0"/>
              <a:t>Atstarpes starp rindām (</a:t>
            </a:r>
            <a:r>
              <a:rPr lang="lv-LV" sz="3600" i="1" dirty="0" err="1"/>
              <a:t>Line</a:t>
            </a:r>
            <a:r>
              <a:rPr lang="lv-LV" sz="3600" i="1" dirty="0"/>
              <a:t> </a:t>
            </a:r>
            <a:r>
              <a:rPr lang="lv-LV" sz="3600" i="1" dirty="0" err="1"/>
              <a:t>spacing</a:t>
            </a:r>
            <a:r>
              <a:rPr lang="lv-LV" sz="3600" dirty="0"/>
              <a:t>)</a:t>
            </a:r>
          </a:p>
          <a:p>
            <a:r>
              <a:rPr lang="lv-LV" sz="3600" dirty="0"/>
              <a:t>Atstarpes starp rindkopām (</a:t>
            </a:r>
            <a:r>
              <a:rPr lang="lv-LV" sz="3600" i="1" dirty="0" err="1"/>
              <a:t>Spacing</a:t>
            </a:r>
            <a:r>
              <a:rPr lang="lv-LV" sz="3600" dirty="0"/>
              <a:t>):</a:t>
            </a:r>
          </a:p>
          <a:p>
            <a:pPr lvl="1"/>
            <a:r>
              <a:rPr lang="lv-LV" sz="3200" dirty="0"/>
              <a:t>Pirms (</a:t>
            </a:r>
            <a:r>
              <a:rPr lang="lv-LV" sz="3200" i="1" dirty="0" err="1"/>
              <a:t>Before</a:t>
            </a:r>
            <a:r>
              <a:rPr lang="lv-LV" sz="3200" dirty="0"/>
              <a:t>)</a:t>
            </a:r>
          </a:p>
          <a:p>
            <a:pPr lvl="1"/>
            <a:r>
              <a:rPr lang="lv-LV" sz="3200" dirty="0"/>
              <a:t>Pēc (</a:t>
            </a:r>
            <a:r>
              <a:rPr lang="lv-LV" sz="3200" i="1" dirty="0" err="1"/>
              <a:t>After</a:t>
            </a:r>
            <a:r>
              <a:rPr lang="lv-LV" sz="3200" dirty="0"/>
              <a:t>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3313" y="3717032"/>
            <a:ext cx="4320480" cy="303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5087888" y="3501008"/>
            <a:ext cx="1008112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655840" y="4077072"/>
            <a:ext cx="1368152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9</a:t>
            </a:fld>
            <a:endParaRPr lang="lv-LV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Rindkopu formatēšana IV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00077"/>
            <a:ext cx="8596668" cy="38807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v-LV" sz="3600" dirty="0"/>
              <a:t>Uzskaitījumam var lietot sarakstus:</a:t>
            </a:r>
          </a:p>
          <a:p>
            <a:r>
              <a:rPr lang="lv-LV" sz="3600" dirty="0"/>
              <a:t>Aizzīmētu sarakstu (</a:t>
            </a:r>
            <a:r>
              <a:rPr lang="lv-LV" sz="3600" i="1" dirty="0" err="1"/>
              <a:t>Bulleted</a:t>
            </a:r>
            <a:r>
              <a:rPr lang="lv-LV" sz="3600" i="1" dirty="0"/>
              <a:t> </a:t>
            </a:r>
            <a:r>
              <a:rPr lang="lv-LV" sz="3600" i="1" dirty="0" err="1"/>
              <a:t>list</a:t>
            </a:r>
            <a:r>
              <a:rPr lang="lv-LV" sz="3600" i="1" dirty="0"/>
              <a:t>)</a:t>
            </a:r>
          </a:p>
          <a:p>
            <a:r>
              <a:rPr lang="lv-LV" sz="3600" dirty="0"/>
              <a:t>Numurētu sarakstu (</a:t>
            </a:r>
            <a:r>
              <a:rPr lang="lv-LV" sz="3600" i="1" dirty="0" err="1"/>
              <a:t>Numered</a:t>
            </a:r>
            <a:r>
              <a:rPr lang="lv-LV" sz="3600" i="1" dirty="0"/>
              <a:t> </a:t>
            </a:r>
            <a:r>
              <a:rPr lang="lv-LV" sz="3600" i="1" dirty="0" err="1"/>
              <a:t>list</a:t>
            </a:r>
            <a:r>
              <a:rPr lang="lv-LV" sz="3600" dirty="0"/>
              <a:t>)</a:t>
            </a:r>
          </a:p>
          <a:p>
            <a:r>
              <a:rPr lang="lv-LV" sz="3600" dirty="0"/>
              <a:t>Vairāklīmeņu sarakstu (</a:t>
            </a:r>
            <a:r>
              <a:rPr lang="lv-LV" sz="3600" i="1" dirty="0" err="1"/>
              <a:t>Multilevel</a:t>
            </a:r>
            <a:r>
              <a:rPr lang="lv-LV" sz="3600" i="1" dirty="0"/>
              <a:t> </a:t>
            </a:r>
            <a:r>
              <a:rPr lang="lv-LV" sz="3600" i="1" dirty="0" err="1"/>
              <a:t>list</a:t>
            </a:r>
            <a:r>
              <a:rPr lang="lv-LV" sz="3600" dirty="0"/>
              <a:t>):</a:t>
            </a:r>
          </a:p>
          <a:p>
            <a:pPr lvl="1"/>
            <a:r>
              <a:rPr lang="lv-LV" sz="3200" dirty="0"/>
              <a:t>Aizzīmētu</a:t>
            </a:r>
          </a:p>
          <a:p>
            <a:pPr lvl="1"/>
            <a:r>
              <a:rPr lang="lv-LV" sz="3200" dirty="0"/>
              <a:t>Numurētu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10</a:t>
            </a:fld>
            <a:endParaRPr lang="lv-LV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Vairāklīmeņu sarakstu piemēri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7668" y="1754597"/>
            <a:ext cx="5544616" cy="2603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9656" y="4581129"/>
            <a:ext cx="2880320" cy="148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11</a:t>
            </a:fld>
            <a:endParaRPr lang="lv-LV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/>
              <a:t>Sarakstu veidošanas paņēmieni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v-LV" sz="3200" dirty="0"/>
              <a:t>Veidojot sarakstus, var rīkoties divējādi:</a:t>
            </a:r>
          </a:p>
          <a:p>
            <a:r>
              <a:rPr lang="lv-LV" sz="3200" dirty="0"/>
              <a:t>Ievadīt sarakstu un pēc tam to aizzīmēt vai numurēt</a:t>
            </a:r>
          </a:p>
          <a:p>
            <a:r>
              <a:rPr lang="lv-LV" sz="3200" dirty="0"/>
              <a:t>A</a:t>
            </a:r>
            <a:r>
              <a:rPr lang="fi-FI" sz="3200" dirty="0"/>
              <a:t>izzīmēt vai numurēt</a:t>
            </a:r>
            <a:r>
              <a:rPr lang="lv-LV" sz="3200" dirty="0"/>
              <a:t> </a:t>
            </a:r>
            <a:r>
              <a:rPr lang="fi-FI" sz="3200" dirty="0"/>
              <a:t>jau rakstot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78081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Veidošana ar pirmo paņēmienu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400" dirty="0"/>
              <a:t>Atlasa visu sarakstu</a:t>
            </a:r>
          </a:p>
          <a:p>
            <a:r>
              <a:rPr lang="lv-LV" sz="2400" dirty="0"/>
              <a:t>Izvēlas daudzpakāpju saraksta veidu</a:t>
            </a:r>
          </a:p>
          <a:p>
            <a:pPr>
              <a:buNone/>
            </a:pPr>
            <a:endParaRPr lang="lv-LV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3091" y="2160589"/>
            <a:ext cx="49815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13</a:t>
            </a:fld>
            <a:endParaRPr lang="lv-LV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Veidošana ar pirmo paņēmienu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71" y="1600201"/>
            <a:ext cx="8229600" cy="1972816"/>
          </a:xfrm>
        </p:spPr>
        <p:txBody>
          <a:bodyPr/>
          <a:lstStyle/>
          <a:p>
            <a:r>
              <a:rPr lang="lv-LV" sz="3200" dirty="0"/>
              <a:t>Atlasa apakšpunktus</a:t>
            </a:r>
          </a:p>
          <a:p>
            <a:r>
              <a:rPr lang="lv-LV" sz="3200" dirty="0"/>
              <a:t>Izvēlas līmeni zemāk (</a:t>
            </a:r>
            <a:r>
              <a:rPr lang="lv-LV" sz="3200" i="1" dirty="0" err="1"/>
              <a:t>Decrease</a:t>
            </a:r>
            <a:r>
              <a:rPr lang="lv-LV" sz="3200" i="1" dirty="0"/>
              <a:t> </a:t>
            </a:r>
            <a:r>
              <a:rPr lang="lv-LV" sz="3200" i="1" dirty="0" err="1"/>
              <a:t>indent</a:t>
            </a:r>
            <a:r>
              <a:rPr lang="lv-LV" sz="3200" dirty="0"/>
              <a:t>), piemēram: </a:t>
            </a:r>
          </a:p>
          <a:p>
            <a:pPr>
              <a:buNone/>
            </a:pP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584" y="3573017"/>
            <a:ext cx="45529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0176" y="4149081"/>
            <a:ext cx="685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14</a:t>
            </a:fld>
            <a:endParaRPr lang="lv-LV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Veidošana ar otro paņēmienu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80883"/>
            <a:ext cx="8596668" cy="4360480"/>
          </a:xfrm>
        </p:spPr>
        <p:txBody>
          <a:bodyPr/>
          <a:lstStyle/>
          <a:p>
            <a:r>
              <a:rPr lang="lv-LV" sz="2400" dirty="0"/>
              <a:t>Ievada rindkopu</a:t>
            </a:r>
          </a:p>
          <a:p>
            <a:r>
              <a:rPr lang="lv-LV" sz="2400" dirty="0"/>
              <a:t>Izvēlas daudzpakāpju saraksta veidu</a:t>
            </a:r>
          </a:p>
          <a:p>
            <a:endParaRPr lang="lv-LV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1784" y="2852937"/>
            <a:ext cx="42100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15</a:t>
            </a:fld>
            <a:endParaRPr lang="lv-LV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Veidošana ar otro paņēmienu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978" y="1569991"/>
            <a:ext cx="8596668" cy="3880773"/>
          </a:xfrm>
        </p:spPr>
        <p:txBody>
          <a:bodyPr/>
          <a:lstStyle/>
          <a:p>
            <a:r>
              <a:rPr lang="lv-LV" sz="3200" dirty="0"/>
              <a:t>Ievada nākamās rindkopas</a:t>
            </a:r>
          </a:p>
          <a:p>
            <a:r>
              <a:rPr lang="lv-LV" sz="3200" dirty="0"/>
              <a:t>Ja nepieciešams, maina līmeni:</a:t>
            </a:r>
          </a:p>
          <a:p>
            <a:pPr lvl="1"/>
            <a:r>
              <a:rPr lang="lv-LV" sz="2800" dirty="0"/>
              <a:t>Līmeni zemāk (</a:t>
            </a:r>
            <a:r>
              <a:rPr lang="lv-LV" sz="2800" i="1" dirty="0" err="1"/>
              <a:t>Decrease</a:t>
            </a:r>
            <a:r>
              <a:rPr lang="lv-LV" sz="2800" i="1" dirty="0"/>
              <a:t> </a:t>
            </a:r>
            <a:r>
              <a:rPr lang="lv-LV" sz="2800" i="1" dirty="0" err="1"/>
              <a:t>indent</a:t>
            </a:r>
            <a:r>
              <a:rPr lang="lv-LV" sz="2800" dirty="0"/>
              <a:t>)</a:t>
            </a:r>
          </a:p>
          <a:p>
            <a:pPr lvl="1"/>
            <a:r>
              <a:rPr lang="lv-LV" sz="2800" dirty="0"/>
              <a:t>Līmeni augstāk (</a:t>
            </a:r>
            <a:r>
              <a:rPr lang="lv-LV" sz="2800" i="1" dirty="0" err="1"/>
              <a:t>Increase</a:t>
            </a:r>
            <a:r>
              <a:rPr lang="lv-LV" sz="2800" i="1" dirty="0"/>
              <a:t> </a:t>
            </a:r>
            <a:r>
              <a:rPr lang="lv-LV" sz="2800" i="1" dirty="0" err="1"/>
              <a:t>indent</a:t>
            </a:r>
            <a:r>
              <a:rPr lang="lv-LV" sz="2800" dirty="0"/>
              <a:t>)</a:t>
            </a:r>
          </a:p>
          <a:p>
            <a:endParaRPr lang="lv-LV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6360" y="5373217"/>
            <a:ext cx="7429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3872" y="4869161"/>
            <a:ext cx="685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95600" y="4077073"/>
            <a:ext cx="2304256" cy="137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8008" y="4077072"/>
            <a:ext cx="2808312" cy="191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16</a:t>
            </a:fld>
            <a:endParaRPr lang="lv-LV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Galvene un kājene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17</a:t>
            </a:fld>
            <a:endParaRPr lang="lv-LV" dirty="0"/>
          </a:p>
        </p:txBody>
      </p:sp>
      <p:pic>
        <p:nvPicPr>
          <p:cNvPr id="6" name="Picture 5" descr="a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95601" y="1268760"/>
            <a:ext cx="7232075" cy="5171240"/>
          </a:xfrm>
          <a:prstGeom prst="rect">
            <a:avLst/>
          </a:prstGeom>
        </p:spPr>
      </p:pic>
      <p:pic>
        <p:nvPicPr>
          <p:cNvPr id="7" name="Picture 6" descr="aa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19536" y="1772817"/>
            <a:ext cx="8523810" cy="3161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Galvene un kājene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5559"/>
            <a:ext cx="8596668" cy="4595803"/>
          </a:xfrm>
        </p:spPr>
        <p:txBody>
          <a:bodyPr>
            <a:normAutofit/>
          </a:bodyPr>
          <a:lstStyle/>
          <a:p>
            <a:r>
              <a:rPr lang="lv-LV" sz="2800" dirty="0"/>
              <a:t>Informāciju, kurai jāatkārtojas katrā lappusē izvieto:</a:t>
            </a:r>
          </a:p>
          <a:p>
            <a:pPr lvl="1"/>
            <a:r>
              <a:rPr lang="lv-LV" sz="2400" dirty="0"/>
              <a:t>Galvenē (</a:t>
            </a:r>
            <a:r>
              <a:rPr lang="lv-LV" sz="2400" i="1" dirty="0" err="1"/>
              <a:t>Header</a:t>
            </a:r>
            <a:r>
              <a:rPr lang="lv-LV" sz="2400" dirty="0"/>
              <a:t>) dokumenta augšējā malā</a:t>
            </a:r>
          </a:p>
          <a:p>
            <a:pPr lvl="1"/>
            <a:r>
              <a:rPr lang="lv-LV" sz="2400" dirty="0"/>
              <a:t>Kājenē (</a:t>
            </a:r>
            <a:r>
              <a:rPr lang="lv-LV" sz="2400" i="1" dirty="0" err="1"/>
              <a:t>Footer</a:t>
            </a:r>
            <a:r>
              <a:rPr lang="lv-LV" sz="2400" dirty="0"/>
              <a:t>) dokumenta apakšējā malā</a:t>
            </a:r>
          </a:p>
          <a:p>
            <a:r>
              <a:rPr lang="lv-LV" sz="2800" dirty="0"/>
              <a:t>Galvene un kājene visbiežāk satur:</a:t>
            </a:r>
          </a:p>
          <a:p>
            <a:pPr lvl="1"/>
            <a:r>
              <a:rPr lang="lv-LV" sz="2400" dirty="0"/>
              <a:t>Teksts</a:t>
            </a:r>
          </a:p>
          <a:p>
            <a:pPr lvl="1"/>
            <a:r>
              <a:rPr lang="lv-LV" sz="2400" dirty="0"/>
              <a:t>Lappuses  numurs (</a:t>
            </a:r>
            <a:r>
              <a:rPr lang="lv-LV" sz="2400" i="1" dirty="0" err="1"/>
              <a:t>Page</a:t>
            </a:r>
            <a:r>
              <a:rPr lang="lv-LV" sz="2400" i="1" dirty="0"/>
              <a:t> </a:t>
            </a:r>
            <a:r>
              <a:rPr lang="lv-LV" sz="2400" i="1" dirty="0" err="1"/>
              <a:t>number</a:t>
            </a:r>
            <a:r>
              <a:rPr lang="lv-LV" sz="2400" dirty="0"/>
              <a:t>)</a:t>
            </a:r>
          </a:p>
          <a:p>
            <a:pPr lvl="1"/>
            <a:r>
              <a:rPr lang="lv-LV" sz="2400" dirty="0"/>
              <a:t>Neliels attēls (</a:t>
            </a:r>
            <a:r>
              <a:rPr lang="lv-LV" sz="2400" i="1" dirty="0"/>
              <a:t>Picture</a:t>
            </a:r>
            <a:r>
              <a:rPr lang="lv-LV" sz="2400" dirty="0"/>
              <a:t>, </a:t>
            </a:r>
            <a:r>
              <a:rPr lang="lv-LV" sz="2400" i="1" dirty="0" err="1"/>
              <a:t>ClipArt</a:t>
            </a:r>
            <a:r>
              <a:rPr lang="lv-LV" sz="2400" dirty="0"/>
              <a:t>) </a:t>
            </a:r>
          </a:p>
          <a:p>
            <a:pPr lvl="1"/>
            <a:r>
              <a:rPr lang="lv-LV" sz="2400" dirty="0"/>
              <a:t>Datums un/vai laiks (</a:t>
            </a:r>
            <a:r>
              <a:rPr lang="lv-LV" sz="2400" i="1" dirty="0" err="1"/>
              <a:t>Date&amp;Time</a:t>
            </a:r>
            <a:r>
              <a:rPr lang="lv-LV" sz="2400" dirty="0"/>
              <a:t>)</a:t>
            </a:r>
          </a:p>
          <a:p>
            <a:pPr lvl="1"/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18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20048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Galvenes un kājenes rediģēšana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800" dirty="0"/>
              <a:t>Galvenes vai kājenes rediģēšanas režīmā, atkarībā no tekstapstrādes lietotnes, var pāriet ar klikšķi vai dubultklikšķi izvēlētajā zonā</a:t>
            </a:r>
          </a:p>
          <a:p>
            <a:r>
              <a:rPr lang="lv-LV" sz="2800" dirty="0"/>
              <a:t>Tekstu ievada un formatē tāpat kā pamatdokumentā</a:t>
            </a:r>
          </a:p>
          <a:p>
            <a:r>
              <a:rPr lang="lv-LV" sz="2800" dirty="0"/>
              <a:t>Lappušu numuru ievietošana parasti tiek piedāvāta arī atsevišķi, piemēram, ar pogu  </a:t>
            </a:r>
          </a:p>
          <a:p>
            <a:endParaRPr lang="lv-LV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80376" y="4437112"/>
            <a:ext cx="720080" cy="86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19</a:t>
            </a:fld>
            <a:endParaRPr lang="lv-LV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Galvenes un kājenes rediģēšana II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228" y="1722900"/>
            <a:ext cx="558887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20</a:t>
            </a:fld>
            <a:endParaRPr lang="lv-LV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Biežāk lietotie teksta atlases veidi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7947"/>
            <a:ext cx="8596668" cy="4313415"/>
          </a:xfrm>
        </p:spPr>
        <p:txBody>
          <a:bodyPr>
            <a:normAutofit fontScale="92500" lnSpcReduction="10000"/>
          </a:bodyPr>
          <a:lstStyle/>
          <a:p>
            <a:r>
              <a:rPr lang="lv-LV" sz="3500" dirty="0"/>
              <a:t>Ar peli:</a:t>
            </a:r>
          </a:p>
          <a:p>
            <a:pPr lvl="1"/>
            <a:r>
              <a:rPr lang="lv-LV" sz="3000" dirty="0"/>
              <a:t>Vārds – dubultklikšķis uz tā</a:t>
            </a:r>
          </a:p>
          <a:p>
            <a:pPr lvl="1"/>
            <a:r>
              <a:rPr lang="lv-LV" sz="3000" dirty="0"/>
              <a:t>Rinda – klikšķis pa kreisi no tās</a:t>
            </a:r>
          </a:p>
          <a:p>
            <a:pPr lvl="1"/>
            <a:r>
              <a:rPr lang="lv-LV" sz="3000" dirty="0"/>
              <a:t>Rindkopa – dubultklikšķis pa kreisi no tās</a:t>
            </a:r>
          </a:p>
          <a:p>
            <a:r>
              <a:rPr lang="lv-LV" sz="3500" dirty="0"/>
              <a:t>Ar tastatūru:</a:t>
            </a:r>
          </a:p>
          <a:p>
            <a:pPr lvl="1"/>
            <a:r>
              <a:rPr lang="lv-LV" sz="3000" dirty="0"/>
              <a:t>Viss teksts – CTRL + A</a:t>
            </a:r>
          </a:p>
          <a:p>
            <a:pPr lvl="1"/>
            <a:r>
              <a:rPr lang="lv-LV" sz="3000" dirty="0"/>
              <a:t>No teksta kursora vietas, turot SHIFT un izmantojot pārvietošanās taustiņus</a:t>
            </a:r>
          </a:p>
          <a:p>
            <a:pPr lvl="1"/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21</a:t>
            </a:fld>
            <a:endParaRPr lang="lv-LV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Patstāvīgais darbs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/>
              <a:t>Pārveidot un formatēt doto tekstu (datne </a:t>
            </a:r>
            <a:r>
              <a:rPr lang="lv-LV" sz="2400" i="1" dirty="0"/>
              <a:t>7P_02_01_U2_Sagatave.docx</a:t>
            </a:r>
            <a:r>
              <a:rPr lang="lv-LV" sz="2400" dirty="0"/>
              <a:t>) pēc izsniegtā parauga</a:t>
            </a:r>
          </a:p>
          <a:p>
            <a:r>
              <a:rPr lang="lv-LV" sz="2400" dirty="0"/>
              <a:t>Fontus un lielumus piemeklēt iespējami līdzīgus paraugam</a:t>
            </a:r>
          </a:p>
          <a:p>
            <a:r>
              <a:rPr lang="lv-LV" sz="2400" dirty="0"/>
              <a:t>Neizmantot atkāpju veidošanai atstarpes taustiņu un neveidot tukšas rindkopas</a:t>
            </a:r>
          </a:p>
          <a:p>
            <a:pPr marL="0" indent="0">
              <a:buNone/>
            </a:pPr>
            <a:endParaRPr lang="lv-LV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22</a:t>
            </a:fld>
            <a:endParaRPr lang="lv-LV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Secinājumi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863354" cy="3880773"/>
          </a:xfrm>
        </p:spPr>
        <p:txBody>
          <a:bodyPr>
            <a:normAutofit/>
          </a:bodyPr>
          <a:lstStyle/>
          <a:p>
            <a:r>
              <a:rPr lang="lv-LV" sz="2800" dirty="0"/>
              <a:t>Formatējums ļauj vieglāk uztvert dokumenta saturu</a:t>
            </a:r>
          </a:p>
          <a:p>
            <a:r>
              <a:rPr lang="lv-LV" sz="2800" dirty="0"/>
              <a:t>Tekstapstrādes lietotnes piedāvā plašu formatēšanas līdzekļu klāstu</a:t>
            </a:r>
          </a:p>
          <a:p>
            <a:r>
              <a:rPr lang="lv-LV" sz="2800" dirty="0"/>
              <a:t>Formatēšanas līdzekļi jāizvēlas un jālieto jēgpilni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23</a:t>
            </a:fld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287</TotalTime>
  <Words>1212</Words>
  <Application>Microsoft Office PowerPoint</Application>
  <PresentationFormat>Widescreen</PresentationFormat>
  <Paragraphs>223</Paragraphs>
  <Slides>23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 3</vt:lpstr>
      <vt:lpstr>Facet</vt:lpstr>
      <vt:lpstr>Teksta dokumaenta noformēšana</vt:lpstr>
      <vt:lpstr>Stundas mērķis</vt:lpstr>
      <vt:lpstr>Stundas uzdevumi</vt:lpstr>
      <vt:lpstr>Formatēšanas nepieciešamība</vt:lpstr>
      <vt:lpstr>Rakstzīmju formatēšana I</vt:lpstr>
      <vt:lpstr>Rakstzīmju formatēšana II</vt:lpstr>
      <vt:lpstr>Rindkopu formatēšana I</vt:lpstr>
      <vt:lpstr>Rindkopu formatēšana II</vt:lpstr>
      <vt:lpstr>Rindkopu formatēšana III</vt:lpstr>
      <vt:lpstr>Rindkopu formatēšana IV</vt:lpstr>
      <vt:lpstr>Vairāklīmeņu sarakstu piemēri</vt:lpstr>
      <vt:lpstr>Sarakstu veidošanas paņēmieni</vt:lpstr>
      <vt:lpstr>Veidošana ar pirmo paņēmienu I</vt:lpstr>
      <vt:lpstr>Veidošana ar pirmo paņēmienu II</vt:lpstr>
      <vt:lpstr>Veidošana ar otro paņēmienu I</vt:lpstr>
      <vt:lpstr>Veidošana ar otro paņēmienu II</vt:lpstr>
      <vt:lpstr>Galvene un kājene I</vt:lpstr>
      <vt:lpstr>Galvene un kājene II</vt:lpstr>
      <vt:lpstr>Galvenes un kājenes rediģēšana I</vt:lpstr>
      <vt:lpstr>Galvenes un kājenes rediģēšana II</vt:lpstr>
      <vt:lpstr>Biežāk lietotie teksta atlases veidi</vt:lpstr>
      <vt:lpstr>Patstāvīgais darbs</vt:lpstr>
      <vt:lpstr>Secinājumi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Ievadstunda – Droša darba vide</dc:title>
  <dc:creator>No Flexy</dc:creator>
  <cp:lastModifiedBy>No Flexy</cp:lastModifiedBy>
  <cp:revision>20</cp:revision>
  <dcterms:created xsi:type="dcterms:W3CDTF">2023-09-02T16:00:42Z</dcterms:created>
  <dcterms:modified xsi:type="dcterms:W3CDTF">2023-09-17T15:48:20Z</dcterms:modified>
</cp:coreProperties>
</file>