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handoutMasterIdLst>
    <p:handoutMasterId r:id="rId19"/>
  </p:handoutMasterIdLst>
  <p:sldIdLst>
    <p:sldId id="259" r:id="rId2"/>
    <p:sldId id="260" r:id="rId3"/>
    <p:sldId id="261" r:id="rId4"/>
    <p:sldId id="262" r:id="rId5"/>
    <p:sldId id="263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5" r:id="rId14"/>
    <p:sldId id="266" r:id="rId15"/>
    <p:sldId id="264" r:id="rId16"/>
    <p:sldId id="267" r:id="rId17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LONA BLOKA" initials="IB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2652" autoAdjust="0"/>
  </p:normalViewPr>
  <p:slideViewPr>
    <p:cSldViewPr>
      <p:cViewPr varScale="1">
        <p:scale>
          <a:sx n="147" d="100"/>
          <a:sy n="147" d="100"/>
        </p:scale>
        <p:origin x="218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0" d="100"/>
          <a:sy n="80" d="100"/>
        </p:scale>
        <p:origin x="-2316" y="3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896B6-34A5-4810-B98B-BD75E966984F}" type="datetimeFigureOut">
              <a:rPr lang="lv-LV" smtClean="0"/>
              <a:pPr/>
              <a:t>22.09.2024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2F4C2-8C70-4901-BF7E-278AEB2FA543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83102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2B475-55EB-40FC-B6C0-29A4B9C51363}" type="datetimeFigureOut">
              <a:rPr lang="lv-LV" smtClean="0"/>
              <a:pPr/>
              <a:t>22.09.2024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1CE67-5988-4723-AB18-76B9F264C06C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62319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/>
              <a:t>Pārrunā,</a:t>
            </a:r>
            <a:r>
              <a:rPr lang="lv-LV" baseline="0" dirty="0"/>
              <a:t> </a:t>
            </a:r>
            <a:r>
              <a:rPr lang="lv-LV" dirty="0"/>
              <a:t>kādus elementus skolēni atraduši.</a:t>
            </a:r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pPr/>
              <a:t>6</a:t>
            </a:fld>
            <a:endParaRPr lang="lv-LV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Vēre arī ir viens no teksta dokumentu elementiem.</a:t>
            </a:r>
          </a:p>
          <a:p>
            <a:r>
              <a:rPr lang="lv-LV" dirty="0"/>
              <a:t>Aicina skolēnus atvērt</a:t>
            </a:r>
            <a:r>
              <a:rPr lang="lv-LV" baseline="0" dirty="0"/>
              <a:t> vingrinājuma datni </a:t>
            </a:r>
            <a:endParaRPr lang="lv-LV" dirty="0"/>
          </a:p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Tekstapstrādes lietotnē var būt paredzēta iespēja pievienot tekstam vēres (poligrāfijā un sadzīvē lieto arī terminus – atsauces vai zemsvītras piezīmes).</a:t>
            </a:r>
          </a:p>
          <a:p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Vēre (</a:t>
            </a:r>
            <a:r>
              <a:rPr lang="lv-LV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Footnote</a:t>
            </a: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sastāv no divām savstarpēji saistītām daļām.</a:t>
            </a:r>
          </a:p>
          <a:p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Aicina izpildīt ar vērēm saistītos uzdevumus.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pPr/>
              <a:t>7</a:t>
            </a:fld>
            <a:endParaRPr lang="lv-LV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Atkārto, kas ir lappuses pārtraukums un kā izveido.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Atkārto,</a:t>
            </a:r>
            <a:r>
              <a:rPr lang="lv-LV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kā ieslēdz nedrukājamo rakstzīmju rādīšanu.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Kā tiek apzīmēts lappuses pārtraukums?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Aicina izpildīt ar </a:t>
            </a:r>
            <a:r>
              <a:rPr lang="lv-LV" sz="120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lappuses pārtraukumu </a:t>
            </a:r>
            <a:r>
              <a:rPr lang="lv-LV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saistītos uzdevumus.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pPr/>
              <a:t>8</a:t>
            </a:fld>
            <a:endParaRPr lang="lv-LV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Pārrunā atrastās un labojamās kļūdas.</a:t>
            </a:r>
          </a:p>
          <a:p>
            <a:r>
              <a:rPr lang="lv-LV" dirty="0"/>
              <a:t>Sarkanais pasvītrojums – pareizrakstība, zaļais – gramatiskās. Var būt atzīmētas</a:t>
            </a:r>
            <a:r>
              <a:rPr lang="lv-LV" baseline="0" dirty="0"/>
              <a:t> arī stila kļūdas.</a:t>
            </a:r>
            <a:endParaRPr lang="lv-LV" dirty="0"/>
          </a:p>
          <a:p>
            <a:r>
              <a:rPr lang="lv-LV" dirty="0"/>
              <a:t>1.1. un 1.2 – nevajag labot, jo latīniskie nosaukumi.</a:t>
            </a:r>
          </a:p>
          <a:p>
            <a:r>
              <a:rPr lang="lv-LV" dirty="0"/>
              <a:t>2.2.</a:t>
            </a:r>
            <a:r>
              <a:rPr lang="lv-LV" baseline="0" dirty="0"/>
              <a:t> – vārds atkārtojas.</a:t>
            </a:r>
          </a:p>
          <a:p>
            <a:r>
              <a:rPr lang="lv-LV" baseline="0" dirty="0"/>
              <a:t>3.1. – aiz komata nav atstarpes un tiek uzskatīts par vienu vārdu.</a:t>
            </a:r>
          </a:p>
          <a:p>
            <a:r>
              <a:rPr lang="lv-LV" baseline="0" dirty="0"/>
              <a:t>3.2. – sajaukta burtu secība.</a:t>
            </a:r>
          </a:p>
          <a:p>
            <a:r>
              <a:rPr lang="lv-LV" baseline="0" dirty="0"/>
              <a:t>4.1. – nav pareizi ievadīts burts </a:t>
            </a:r>
            <a:r>
              <a:rPr lang="lv-LV" b="1" baseline="0" dirty="0"/>
              <a:t>š</a:t>
            </a:r>
            <a:r>
              <a:rPr lang="lv-LV" baseline="0" dirty="0"/>
              <a:t>.</a:t>
            </a:r>
          </a:p>
          <a:p>
            <a:r>
              <a:rPr lang="lv-LV" baseline="0" dirty="0"/>
              <a:t>4.2. – kļūda, kas nav konstatēta – </a:t>
            </a:r>
            <a:r>
              <a:rPr lang="lv-LV" b="1" baseline="0" dirty="0"/>
              <a:t>mūsu</a:t>
            </a:r>
            <a:r>
              <a:rPr lang="lv-LV" baseline="0" dirty="0"/>
              <a:t> vietā </a:t>
            </a:r>
            <a:r>
              <a:rPr lang="lv-LV" b="1" baseline="0" dirty="0"/>
              <a:t>māsu</a:t>
            </a:r>
            <a:r>
              <a:rPr lang="lv-LV" baseline="0" dirty="0"/>
              <a:t>.</a:t>
            </a:r>
          </a:p>
          <a:p>
            <a:r>
              <a:rPr lang="lv-LV" baseline="0" dirty="0"/>
              <a:t>5.1. – nav lietots pareizs locījums.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pPr/>
              <a:t>10</a:t>
            </a:fld>
            <a:endParaRPr lang="lv-LV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i="1" dirty="0"/>
              <a:t>Aicina skolēnus nosaukt mācību priekšmetus.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pPr/>
              <a:t>11</a:t>
            </a:fld>
            <a:endParaRPr 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dirty="0"/>
              <a:t>Atgādina, ka ilgstoši bieži atkārtotas vienveidīgs darbības ar peli vai tastatūru var negatīvi ietekmēt veselību. Tāpēc regulāri jāorganizē pārtraukumi, kuros izvingrināt delnas</a:t>
            </a:r>
            <a:r>
              <a:rPr lang="lv-LV" baseline="0" dirty="0"/>
              <a:t> locītavas un pirkstus.</a:t>
            </a:r>
            <a:r>
              <a:rPr lang="lv-LV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1CE67-5988-4723-AB18-76B9F264C06C}" type="slidenum">
              <a:rPr lang="lv-LV" smtClean="0"/>
              <a:pPr/>
              <a:t>13</a:t>
            </a:fld>
            <a:endParaRPr 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" y="0"/>
            <a:ext cx="9133679" cy="6858000"/>
          </a:xfrm>
          <a:prstGeom prst="rect">
            <a:avLst/>
          </a:prstGeom>
        </p:spPr>
      </p:pic>
      <p:sp>
        <p:nvSpPr>
          <p:cNvPr id="4" name="Teksta vietturis 3"/>
          <p:cNvSpPr>
            <a:spLocks noGrp="1"/>
          </p:cNvSpPr>
          <p:nvPr>
            <p:ph type="body" sz="quarter" idx="10"/>
          </p:nvPr>
        </p:nvSpPr>
        <p:spPr>
          <a:xfrm>
            <a:off x="1331640" y="1628800"/>
            <a:ext cx="6696744" cy="431329"/>
          </a:xfrm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ksta vietturis 3"/>
          <p:cNvSpPr>
            <a:spLocks noGrp="1"/>
          </p:cNvSpPr>
          <p:nvPr>
            <p:ph type="body" sz="quarter" idx="11"/>
          </p:nvPr>
        </p:nvSpPr>
        <p:spPr>
          <a:xfrm>
            <a:off x="1331640" y="2132856"/>
            <a:ext cx="6696744" cy="576064"/>
          </a:xfrm>
        </p:spPr>
        <p:txBody>
          <a:bodyPr anchor="ctr"/>
          <a:lstStyle>
            <a:lvl1pPr marL="0" indent="0" algn="ctr">
              <a:buNone/>
              <a:defRPr sz="4000" b="1" baseline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ksta vietturis 3"/>
          <p:cNvSpPr>
            <a:spLocks noGrp="1"/>
          </p:cNvSpPr>
          <p:nvPr>
            <p:ph type="body" sz="quarter" idx="12"/>
          </p:nvPr>
        </p:nvSpPr>
        <p:spPr>
          <a:xfrm>
            <a:off x="1331641" y="2781647"/>
            <a:ext cx="6696744" cy="431329"/>
          </a:xfr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483768" y="3472385"/>
            <a:ext cx="424847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3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Materiālu pārpublicēšanas</a:t>
            </a:r>
            <a:r>
              <a:rPr lang="lv-LV" sz="1300" baseline="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gadījumā likt atsauci uz </a:t>
            </a:r>
            <a:r>
              <a:rPr lang="lv-LV" sz="1300" baseline="0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Start</a:t>
            </a:r>
            <a:r>
              <a:rPr lang="lv-LV" sz="1300" baseline="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(IT) </a:t>
            </a:r>
            <a:endParaRPr lang="lv-LV" sz="13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EC48EC-EDB5-4FED-AFAF-3607ABDB39EF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84776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4123184" cy="4713387"/>
          </a:xfrm>
        </p:spPr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9A722FD-D353-40A8-AF2E-6ED4E40914C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84776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6" name="Content Placeholder 2"/>
          <p:cNvSpPr>
            <a:spLocks noGrp="1"/>
          </p:cNvSpPr>
          <p:nvPr>
            <p:ph idx="11"/>
          </p:nvPr>
        </p:nvSpPr>
        <p:spPr>
          <a:xfrm>
            <a:off x="4716016" y="1412776"/>
            <a:ext cx="4176464" cy="4713387"/>
          </a:xfrm>
        </p:spPr>
        <p:txBody>
          <a:bodyPr>
            <a:normAutofit/>
          </a:bodyPr>
          <a:lstStyle>
            <a:lvl1pPr marL="342900" indent="-342900"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 marL="1143000" indent="-228600">
              <a:buClr>
                <a:schemeClr val="accent6">
                  <a:lumMod val="50000"/>
                </a:schemeClr>
              </a:buClr>
              <a:buFont typeface="Calibri" pitchFamily="34" charset="0"/>
              <a:buChar char="▪"/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183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80000" cy="6858000"/>
          </a:xfrm>
          <a:solidFill>
            <a:schemeClr val="accent6">
              <a:lumMod val="50000"/>
            </a:schemeClr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3200">
                <a:latin typeface="Calibri" pitchFamily="34" charset="0"/>
              </a:defRPr>
            </a:lvl1pPr>
          </a:lstStyle>
          <a:p>
            <a:r>
              <a:rPr lang="lv-LV" dirty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63998-7D9D-4945-8E39-CA3CC00370F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222471" y="385590"/>
            <a:ext cx="7712075" cy="576254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latin typeface="Calibri" pitchFamily="34" charset="0"/>
              </a:defRPr>
            </a:lvl1pPr>
            <a:lvl2pPr marL="457200" indent="0">
              <a:buFontTx/>
              <a:buNone/>
              <a:defRPr sz="2600">
                <a:latin typeface="Calibri" pitchFamily="34" charset="0"/>
              </a:defRPr>
            </a:lvl2pPr>
            <a:lvl3pPr marL="914400" indent="0">
              <a:buFontTx/>
              <a:buNone/>
              <a:defRPr sz="2400">
                <a:latin typeface="Calibri" pitchFamily="34" charset="0"/>
              </a:defRPr>
            </a:lvl3pPr>
            <a:lvl4pPr marL="1371600" indent="0">
              <a:buFontTx/>
              <a:buNone/>
              <a:defRPr sz="2200">
                <a:latin typeface="Calibri" pitchFamily="34" charset="0"/>
              </a:defRPr>
            </a:lvl4pPr>
            <a:lvl5pPr marL="1828800" indent="0">
              <a:buFontTx/>
              <a:buNone/>
              <a:defRPr sz="2000">
                <a:latin typeface="Calibri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200" dirty="0"/>
              <a:t>Materiālu pārpublicēšanas gadījumā, likt atsauci uz Start (IT)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769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lāgots izkārto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8851"/>
            <a:ext cx="7056784" cy="9638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14776-24A3-450F-AAE4-8EF1585A30BC}" type="slidenum">
              <a:rPr lang="lv-LV" smtClean="0"/>
              <a:pPr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92957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80000" cy="6858000"/>
          </a:xfrm>
          <a:solidFill>
            <a:schemeClr val="accent6">
              <a:lumMod val="50000"/>
            </a:schemeClr>
          </a:solidFill>
        </p:spPr>
        <p:txBody>
          <a:bodyPr vert="vert270" anchor="ctr"/>
          <a:lstStyle>
            <a:lvl1pPr algn="l">
              <a:tabLst>
                <a:tab pos="360000" algn="l"/>
              </a:tabLst>
              <a:defRPr sz="3200">
                <a:latin typeface="Calibri" pitchFamily="34" charset="0"/>
              </a:defRPr>
            </a:lvl1pPr>
          </a:lstStyle>
          <a:p>
            <a:r>
              <a:rPr lang="lv-LV" dirty="0"/>
              <a:t>	Code sample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963998-7D9D-4945-8E39-CA3CC00370F0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6" name="Rectangle 5"/>
          <p:cNvSpPr/>
          <p:nvPr/>
        </p:nvSpPr>
        <p:spPr>
          <a:xfrm>
            <a:off x="1222471" y="644447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200" dirty="0"/>
              <a:t>Materiālu pārpublicēšanas gadījumā, likt atsauci uz Start (IT)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6389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-1" y="0"/>
            <a:ext cx="7812361" cy="1152525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Verdana"/>
              <a:ea typeface="Verdana"/>
              <a:cs typeface="Verdana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88851"/>
            <a:ext cx="6912768" cy="96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/>
              <a:t>Rediģēt šablona virsraksta stilu</a:t>
            </a:r>
            <a:endParaRPr lang="ru-R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412776"/>
            <a:ext cx="8382000" cy="471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Rediģēt šablona teksta stilus</a:t>
            </a:r>
          </a:p>
          <a:p>
            <a:pPr marL="342900" lvl="1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Otrais līmenis</a:t>
            </a:r>
          </a:p>
          <a:p>
            <a:pPr marL="342900" lvl="2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Trešais līmenis</a:t>
            </a:r>
          </a:p>
          <a:p>
            <a:pPr marL="342900" lvl="3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Ceturtais līmenis</a:t>
            </a:r>
          </a:p>
          <a:p>
            <a:pPr marL="342900" lvl="4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</a:pPr>
            <a:r>
              <a:rPr lang="lv-LV"/>
              <a:t>Piektais līmenis</a:t>
            </a: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76256" y="6479788"/>
            <a:ext cx="2133600" cy="2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  <a:ea typeface="Verdana"/>
                <a:cs typeface="Verdana"/>
              </a:defRPr>
            </a:lvl1pPr>
          </a:lstStyle>
          <a:p>
            <a:fld id="{F7AF0B7D-F5C4-4EE8-A488-8F1705AECE05}" type="slidenum">
              <a:rPr lang="lv-LV" smtClean="0"/>
              <a:pPr/>
              <a:t>‹#›</a:t>
            </a:fld>
            <a:endParaRPr lang="lv-LV" dirty="0"/>
          </a:p>
        </p:txBody>
      </p:sp>
      <p:sp>
        <p:nvSpPr>
          <p:cNvPr id="2" name="Rectangle 1"/>
          <p:cNvSpPr/>
          <p:nvPr/>
        </p:nvSpPr>
        <p:spPr>
          <a:xfrm>
            <a:off x="226800" y="647998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lv-LV" sz="1200" dirty="0">
                <a:latin typeface="Calibri" panose="020F0502020204030204" pitchFamily="34" charset="0"/>
              </a:rPr>
              <a:t>Materiālu pārpublicēšanas gadījumā, likt atsauci uz Start (IT) </a:t>
            </a:r>
            <a:endParaRPr 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0" r:id="rId3"/>
    <p:sldLayoutId id="2147483687" r:id="rId4"/>
    <p:sldLayoutId id="2147483689" r:id="rId5"/>
    <p:sldLayoutId id="2147483691" r:id="rId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Verdana"/>
          <a:cs typeface="Verdana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onsolas" charset="0"/>
          <a:ea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8"/>
        </a:buBlip>
        <a:defRPr lang="en-US" sz="30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en-US" sz="28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Tx/>
        <a:buBlip>
          <a:blip r:embed="rId9"/>
        </a:buBlip>
        <a:defRPr lang="en-US" sz="26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en-US" sz="2400" dirty="0" smtClean="0">
          <a:solidFill>
            <a:schemeClr val="tx1"/>
          </a:solidFill>
          <a:latin typeface="Calibri" pitchFamily="34" charset="0"/>
          <a:ea typeface="Verdana"/>
          <a:cs typeface="Verdan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ru-RU" sz="2300" dirty="0">
          <a:solidFill>
            <a:schemeClr val="tx1"/>
          </a:solidFill>
          <a:latin typeface="Calibri" pitchFamily="34" charset="0"/>
          <a:ea typeface="Verdana"/>
          <a:cs typeface="Verdan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a vietturis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lv-LV" b="1" dirty="0"/>
              <a:t>Darbs ar tekstu un tabulām teksta dokumentos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sz="quarter" idx="11"/>
          </p:nvPr>
        </p:nvSpPr>
        <p:spPr>
          <a:xfrm>
            <a:off x="1619672" y="2132856"/>
            <a:ext cx="6264696" cy="576064"/>
          </a:xfrm>
        </p:spPr>
        <p:txBody>
          <a:bodyPr>
            <a:normAutofit fontScale="85000" lnSpcReduction="10000"/>
          </a:bodyPr>
          <a:lstStyle/>
          <a:p>
            <a:r>
              <a:rPr lang="lv-LV" dirty="0"/>
              <a:t>Teksta dokumenta strukturēšana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lv-LV" dirty="0"/>
              <a:t>8.04. stunda</a:t>
            </a:r>
          </a:p>
        </p:txBody>
      </p:sp>
    </p:spTree>
    <p:extLst>
      <p:ext uri="{BB962C8B-B14F-4D97-AF65-F5344CB8AC3E}">
        <p14:creationId xmlns:p14="http://schemas.microsoft.com/office/powerpoint/2010/main" val="298287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2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Mājas darbs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/>
              <a:t>Pilnveidot prasmi strukturēt un formatēt dokumentu </a:t>
            </a:r>
            <a:br>
              <a:rPr lang="lv-LV" dirty="0"/>
            </a:br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3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mērķis</a:t>
            </a:r>
            <a:br>
              <a:rPr lang="lv-LV" dirty="0"/>
            </a:br>
            <a:endParaRPr lang="lv-LV" dirty="0"/>
          </a:p>
        </p:txBody>
      </p:sp>
      <p:sp>
        <p:nvSpPr>
          <p:cNvPr id="6146" name="AutoShape 2" descr="data:image/jpeg;base64,/9j/4AAQSkZJRgABAQAAAQABAAD/2wCEAAkGBw4NEBANDQ0QDQ0NDxIODQ0OERANDQ4OFhUWFhYSFRUYKCggGBolJxUVIT0hJSkrLjEuFx8zODMsOCgtLisBCgoKDg0OGw8QGy8lHSYrNystLS03Ly0tKy0tLS0rKysrLS0tKy0tLS03LTcrLSsrLS0tKzctKystNystKysrK//AABEIAJ8AnwMBIgACEQEDEQH/xAAbAAACAwEBAQAAAAAAAAAAAAAABQEEBgMCB//EAD4QAAECAQYJCQcEAwEAAAAAAAEAAgMEBREVUpEGEiE0UXJzsdETFBYxM1SSobIyQVNhYnHBImOBogc1dCP/xAAYAQEAAwEAAAAAAAAAAAAAAAAAAQIDBP/EAB4RAQEAAgMBAQEBAAAAAAAAAAABAhEDEzJhMSEi/9oADAMBAAIRAxEAPwD7ilWFEd8KSRnscWuxQA4ZCKSBkTVJsMMzjfZvqCBJNmCMGPBhxnx4wdEYHEAtopP3Cs9CJP3iNezgm8w5pJ9m1XkGa6ESfvEa9nBHQiT94jXs4LSoQZroRJ+8Rr2cEdCJP3iNezgtKhBmuhEn7xGvZwR0Ik/eI17OC0qEGa6ESfvEa9nBHQiT94jXs4LSoQZroRJ+8Rr2cEdCJP3iNezgtKhBmuhEn7xGvZwR0Ik/eI17OC0qhBm+hEn7xGvZwXKV4GwIcOJEbHjEw2OeBSyikAke75LU0rhL+wj7GJ6SgpYHR3xJHDc9xcQXNpOU0A5E7SDAfM4es/1J+gEmwwzON9m+oJyk2F+ZxvsPUEHWYc0k+zarbojW9bgPuQFUmHNJPs2qjhA8NcHHqDKTerY47ulcrqbOOXZbbeEcuy228LG1lBteRRWUG15Fa9P1n21suXZbbeEcuy228LG1lBteRRWUG15FOn6dtbLl2W23hHLsttvCykCO2IKWGkA0aMq5RZdCYS1zqCOvIU6vp21sOXZbbeEcuy228LG1lBteRRWUG15FOn6dtbLl2W23hHLsttvCxtZQbXkVFYwbXkU6fp21suXZbbeFHLsttvCx1YwbXkVaTp+nbWpDgcoNI0jKucu7CPsX+krhNnZN/neu0t7CPsX+krGzV01l3C/AfM4es/en6QYD5mzWfvT9QkJNhfmcb7D1BOUmwvzON9h6gg6zDmkn2bUswq9k7M70zmHNJPs2pZhV7J2Z3q/H6U5PLFIQhdTAIQhA7mTszr/gLxKpsc97nh4AcaaCCvcydmdb8BMFAT1O6224oqd1ttxTdCkJ6odbbcUVQ6224puhAoqh1ttxTZCvSCRtiglxIoNGSjQot1N0k3/DCbOyb/O9dpZ2EfYv9JUQIQhtDASQNPWiV9hH2L/SVyZXddM/kUcB8zZrP3p+kGA2Zs1370/UJCT4XZnG+w3hOEnwuzONqjeEHSYc0k+zalmFXsnZnemcw5pJ9m1LcKGkggCkmGaAOvrV+P0pyeWJQuvNonw3XFHNonw3XFdTByQuvNonw3XFHNonw3XFA1mXszr/AICqy2WRGxHNa6gA5BkVyaGOawhwION78nuCuFg94FwQIefxbZ8lHP4ts+Sfcm2yLgo5NtkXBAi5/FtnyRz+LbPknvJiyLgpbCByBoJ0AAlBykjy5jSTSSMpTyZvZdrfhLObv+G7wlM5pYWtdjAj9XvFHuWXJf8AK+H6v0rzKuwlGxf6SppXmU9hKNi/0lc7dRwGzNmu/etAs/gNmbNd+9aBAJPhdmcbVG8Jwk+F2Zx9Ubwg6TDmkn2bVRwgeGkOPUGUm9XphzST7NqX4SQ8ehtNGMyin+Vfj9KcnkmrSDaNxUVnCtG4qrU5+ILioqg/EFxXUwW6zhaTcVFZwtJuKq1QfiC4oqg/EFxQWqzhaTcUVlC0m4qrVB+ILioqk/EFxQWqyhaTcUVlC0m4qrVJ+ILiiqTbFyC1WULSbimEzxmxHtc3qpI0e5JaqNsXJtMUDknNbTTlJp6vcq5flTj+tJSopQoXI6QolHYSjYv9JRSiP2Eo2L/SUFLAXM2a7960Cz+AuZs1371oEAk+FuZx9UbwnCT4W5nH1RvCD3MWaSfZtVOe/bbq/lXJjzST7NqWYTPIFINBEPIf5WnF6U5PKohZ7nkW2Uc8i2yulg0CFn+eRbZRzyLbKB+hIOeRbZRzyLbKB+oSHnkW2Uc8i2ygfL1Biljg4UUjT1LP88i2yjncW2VA1VaRNDbirkglLogJdRkNGT7LE87i2ytfM5/S7W/Cy5MZMf40wytphSpjdhKNi/0leVMbsJRsX+krBsqYC5m3XfvWgWewFzNuu/etCgEowszOPqjeE3SjCzM4+qN4QTMmaSfZtVKe/abq/lXZkzST7NqXz9EDSHHqDKTetOL0pyeVDFGgeSMUaB5KnWcL6rlFZwvnculguYo0DyRijQPJU6zhfO5RWUL53ILmKNA8kYo0DyVOsofzuRWUP53ILeKNA8lnZbPsaTyx0OUSZsCbWsBrCJjNh8oQKGYx/T15E4ZL4biGimkmgZEk/wAvf6N+3hetUzysm1sJu6WcGZwlssiSgRpAYMnhkc1jhrsWUMJNDgTkOQA5NK0HNX/DNyt4LZjJP+aF6QmaynLWnXCDmj/hm5Mpshua1wcCKXe/J7ldUKMuS2aTMJLtKmL2Eo2L/SV5XqJ2Eo2L/SVkup4CZm3aP3rQrPYCZm3aP3rQqQJRhZmcfVG8JulGFmZx9X8hATLmkn2bUtwgZj0NpoxmUU/ymMzZnJ9m1TKJIyIQXU0gUZDQrYXV2rnNzTG1T+5/VFVfuf1Wsq2F9V6irYX1XrbtxZddZSqv3P6qKq/c/qtXVsL6r1FWw/qvU9uJ11laq/c/qiq/r8lqquh/Veoq6H9V6duJ11mIU3Yrg7HpxSD1JT/l3/SP28L1reVdD+q9YX/JbocugRJikR5WccaHGEnP6f8AzBDicY0Dq+azzzmU1FsMLK2WC2YyT/mhekJms3gVPUnjwWyOFExpRIIUOFKodBHJxAMUinqOVp6tC0iyahQhCgC9ROwlGxf6SvC9v7CUbF/pKCpgJmbdo/etCs7gHmbdo/etEpAlGFeZx9T8hNiaElwrjt5pGb7y38hB7mfM5Ps27l3pVeaMzk2zbuXZBKilQopQTSoQoQCEKEAqQmmTCOZZzeHzotxDKMUcri9VGNoV1QoFKQzTJZM+JFk8nhwYkc40Z7GhrohpJpcff1lXVCEAhQhAL2/sJRsX+krwvb+wlGxf6SgqYB5m3aP3rRLNYCRAJIATl5R+9aVSKkrcVmsIS50GIACcnUMq1sSGHdapR5ACgz014UyOHAhQogiY0Nga6htIpVnpbINEXwHiu8SZmWW3BcHTMyy24IDpZINETwHijpZILMTwHioqZlltwRUzLLbggnpZILMXwHijpZILMXwHiipm2W3BFTNstuCCOlc32YvgPFHSub7MXwHipqdtkXBFTtsi4II6VzfZi+A8UdK5vsxfAeKmp22RcEVO2yLggjpVN9mL4DxR0qm+zF8B4qanbZFwRU7bIuCDz0qm+zF8B4o6VTfZi+A8V6qdtkeSKnbZHkoEdKpvsxfAeK5ynCqRGFFYwRA6JDc0foyUlpA9/wA13bM7dA8l3hTQ2yLgpCrBMObAaCCKXOIp0H3rWSVxIXGBIQ1XGNA6kH//2Q=="/>
          <p:cNvSpPr>
            <a:spLocks noChangeAspect="1" noChangeArrowheads="1"/>
          </p:cNvSpPr>
          <p:nvPr/>
        </p:nvSpPr>
        <p:spPr bwMode="auto">
          <a:xfrm>
            <a:off x="155575" y="-906463"/>
            <a:ext cx="1895475" cy="1895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sp>
        <p:nvSpPr>
          <p:cNvPr id="6148" name="AutoShape 4" descr="data:image/jpeg;base64,/9j/4AAQSkZJRgABAQAAAQABAAD/2wCEAAkGBw4NEBANDQ0QDQ0NDxIODQ0OERANDQ4OFhUWFhYSFRUYKCggGBolJxUVIT0hJSkrLjEuFx8zODMsOCgtLisBCgoKDg0OGw8QGy8lHSYrNystLS03Ly0tKy0tLS0rKysrLS0tKy0tLS03LTcrLSsrLS0tKzctKystNystKysrK//AABEIAJ8AnwMBIgACEQEDEQH/xAAbAAACAwEBAQAAAAAAAAAAAAAABQEEBgMCB//EAD4QAAECAQYJCQcEAwEAAAAAAAEAAgMEBREVUpEGEiE0UXJzsdETFBYxM1SSobIyQVNhYnHBImOBogc1dCP/xAAYAQEAAwEAAAAAAAAAAAAAAAAAAQIDBP/EAB4RAQEAAgMBAQEBAAAAAAAAAAABAhEDEzJhMSEi/9oADAMBAAIRAxEAPwD7ilWFEd8KSRnscWuxQA4ZCKSBkTVJsMMzjfZvqCBJNmCMGPBhxnx4wdEYHEAtopP3Cs9CJP3iNezgm8w5pJ9m1XkGa6ESfvEa9nBHQiT94jXs4LSoQZroRJ+8Rr2cEdCJP3iNezgtKhBmuhEn7xGvZwR0Ik/eI17OC0qEGa6ESfvEa9nBHQiT94jXs4LSoQZroRJ+8Rr2cEdCJP3iNezgtKhBmuhEn7xGvZwR0Ik/eI17OC0qhBm+hEn7xGvZwXKV4GwIcOJEbHjEw2OeBSyikAke75LU0rhL+wj7GJ6SgpYHR3xJHDc9xcQXNpOU0A5E7SDAfM4es/1J+gEmwwzON9m+oJyk2F+ZxvsPUEHWYc0k+zarbojW9bgPuQFUmHNJPs2qjhA8NcHHqDKTerY47ulcrqbOOXZbbeEcuy228LG1lBteRRWUG15Fa9P1n21suXZbbeEcuy228LG1lBteRRWUG15FOn6dtbLl2W23hHLsttvCykCO2IKWGkA0aMq5RZdCYS1zqCOvIU6vp21sOXZbbeEcuy228LG1lBteRRWUG15FOn6dtbLl2W23hHLsttvCxtZQbXkVFYwbXkU6fp21suXZbbeFHLsttvCx1YwbXkVaTp+nbWpDgcoNI0jKucu7CPsX+krhNnZN/neu0t7CPsX+krGzV01l3C/AfM4es/en6QYD5mzWfvT9QkJNhfmcb7D1BOUmwvzON9h6gg6zDmkn2bUswq9k7M70zmHNJPs2pZhV7J2Z3q/H6U5PLFIQhdTAIQhA7mTszr/gLxKpsc97nh4AcaaCCvcydmdb8BMFAT1O6224oqd1ttxTdCkJ6odbbcUVQ6224puhAoqh1ttxTZCvSCRtiglxIoNGSjQot1N0k3/DCbOyb/O9dpZ2EfYv9JUQIQhtDASQNPWiV9hH2L/SVyZXddM/kUcB8zZrP3p+kGA2Zs1370/UJCT4XZnG+w3hOEnwuzONqjeEHSYc0k+zalmFXsnZnemcw5pJ9m1LcKGkggCkmGaAOvrV+P0pyeWJQuvNonw3XFHNonw3XFdTByQuvNonw3XFHNonw3XFA1mXszr/AICqy2WRGxHNa6gA5BkVyaGOawhwION78nuCuFg94FwQIefxbZ8lHP4ts+Sfcm2yLgo5NtkXBAi5/FtnyRz+LbPknvJiyLgpbCByBoJ0AAlBykjy5jSTSSMpTyZvZdrfhLObv+G7wlM5pYWtdjAj9XvFHuWXJf8AK+H6v0rzKuwlGxf6SppXmU9hKNi/0lc7dRwGzNmu/etAs/gNmbNd+9aBAJPhdmcbVG8Jwk+F2Zx9Ubwg6TDmkn2bVRwgeGkOPUGUm9XphzST7NqX4SQ8ehtNGMyin+Vfj9KcnkmrSDaNxUVnCtG4qrU5+ILioqg/EFxXUwW6zhaTcVFZwtJuKq1QfiC4oqg/EFxQWqzhaTcUVlC0m4qrVB+ILioqk/EFxQWqyhaTcUVlC0m4qrVJ+ILiiqTbFyC1WULSbimEzxmxHtc3qpI0e5JaqNsXJtMUDknNbTTlJp6vcq5flTj+tJSopQoXI6QolHYSjYv9JRSiP2Eo2L/SUFLAXM2a7960Cz+AuZs1371oEAk+FuZx9UbwnCT4W5nH1RvCD3MWaSfZtVOe/bbq/lXJjzST7NqWYTPIFINBEPIf5WnF6U5PKohZ7nkW2Uc8i2yulg0CFn+eRbZRzyLbKB+hIOeRbZRzyLbKB+oSHnkW2Uc8i2ygfL1Biljg4UUjT1LP88i2yjncW2VA1VaRNDbirkglLogJdRkNGT7LE87i2ytfM5/S7W/Cy5MZMf40wytphSpjdhKNi/0leVMbsJRsX+krBsqYC5m3XfvWgWewFzNuu/etCgEowszOPqjeE3SjCzM4+qN4QTMmaSfZtVKe/abq/lXZkzST7NqXz9EDSHHqDKTetOL0pyeVDFGgeSMUaB5KnWcL6rlFZwvnculguYo0DyRijQPJU6zhfO5RWUL53ILmKNA8kYo0DyVOsofzuRWUP53ILeKNA8lnZbPsaTyx0OUSZsCbWsBrCJjNh8oQKGYx/T15E4ZL4biGimkmgZEk/wAvf6N+3hetUzysm1sJu6WcGZwlssiSgRpAYMnhkc1jhrsWUMJNDgTkOQA5NK0HNX/DNyt4LZjJP+aF6QmaynLWnXCDmj/hm5Mpshua1wcCKXe/J7ldUKMuS2aTMJLtKmL2Eo2L/SV5XqJ2Eo2L/SVkup4CZm3aP3rQrPYCZm3aP3rQqQJRhZmcfVG8JulGFmZx9X8hATLmkn2bUtwgZj0NpoxmUU/ymMzZnJ9m1TKJIyIQXU0gUZDQrYXV2rnNzTG1T+5/VFVfuf1Wsq2F9V6irYX1XrbtxZddZSqv3P6qKq/c/qtXVsL6r1FWw/qvU9uJ11laq/c/qiq/r8lqquh/Veoq6H9V6duJ11mIU3Yrg7HpxSD1JT/l3/SP28L1reVdD+q9YX/JbocugRJikR5WccaHGEnP6f8AzBDicY0Dq+azzzmU1FsMLK2WC2YyT/mhekJms3gVPUnjwWyOFExpRIIUOFKodBHJxAMUinqOVp6tC0iyahQhCgC9ROwlGxf6SvC9v7CUbF/pKCpgJmbdo/etCs7gHmbdo/etEpAlGFeZx9T8hNiaElwrjt5pGb7y38hB7mfM5Ps27l3pVeaMzk2zbuXZBKilQopQTSoQoQCEKEAqQmmTCOZZzeHzotxDKMUcri9VGNoV1QoFKQzTJZM+JFk8nhwYkc40Z7GhrohpJpcff1lXVCEAhQhAL2/sJRsX+krwvb+wlGxf6SgqYB5m3aP3rRLNYCRAJIATl5R+9aVSKkrcVmsIS50GIACcnUMq1sSGHdapR5ACgz014UyOHAhQogiY0Nga6htIpVnpbINEXwHiu8SZmWW3BcHTMyy24IDpZINETwHijpZILMTwHioqZlltwRUzLLbggnpZILMXwHijpZILMXwHiipm2W3BFTNstuCCOlc32YvgPFHSub7MXwHipqdtkXBFTtsi4II6VzfZi+A8UdK5vsxfAeKmp22RcEVO2yLggjpVN9mL4DxR0qm+zF8B4qanbZFwRU7bIuCDz0qm+zF8B4o6VTfZi+A8V6qdtkeSKnbZHkoEdKpvsxfAeK5ynCqRGFFYwRA6JDc0foyUlpA9/wA13bM7dA8l3hTQ2yLgpCrBMObAaCCKXOIp0H3rWSVxIXGBIQ1XGNA6kH//2Q=="/>
          <p:cNvSpPr>
            <a:spLocks noChangeAspect="1" noChangeArrowheads="1"/>
          </p:cNvSpPr>
          <p:nvPr/>
        </p:nvSpPr>
        <p:spPr bwMode="auto">
          <a:xfrm>
            <a:off x="155575" y="-906463"/>
            <a:ext cx="1895475" cy="1895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sp>
        <p:nvSpPr>
          <p:cNvPr id="6150" name="AutoShape 6" descr="data:image/jpeg;base64,/9j/4AAQSkZJRgABAQAAAQABAAD/2wCEAAkGBw4NEBANDQ0QDQ0NDxIODQ0OERANDQ4OFhUWFhYSFRUYKCggGBolJxUVIT0hJSkrLjEuFx8zODMsOCgtLisBCgoKDg0OGw8QGy8lHSYrNystLS03Ly0tKy0tLS0rKysrLS0tKy0tLS03LTcrLSsrLS0tKzctKystNystKysrK//AABEIAJ8AnwMBIgACEQEDEQH/xAAbAAACAwEBAQAAAAAAAAAAAAAABQEEBgMCB//EAD4QAAECAQYJCQcEAwEAAAAAAAEAAgMEBREVUpEGEiE0UXJzsdETFBYxM1SSobIyQVNhYnHBImOBogc1dCP/xAAYAQEAAwEAAAAAAAAAAAAAAAAAAQIDBP/EAB4RAQEAAgMBAQEBAAAAAAAAAAABAhEDEzJhMSEi/9oADAMBAAIRAxEAPwD7ilWFEd8KSRnscWuxQA4ZCKSBkTVJsMMzjfZvqCBJNmCMGPBhxnx4wdEYHEAtopP3Cs9CJP3iNezgm8w5pJ9m1XkGa6ESfvEa9nBHQiT94jXs4LSoQZroRJ+8Rr2cEdCJP3iNezgtKhBmuhEn7xGvZwR0Ik/eI17OC0qEGa6ESfvEa9nBHQiT94jXs4LSoQZroRJ+8Rr2cEdCJP3iNezgtKhBmuhEn7xGvZwR0Ik/eI17OC0qhBm+hEn7xGvZwXKV4GwIcOJEbHjEw2OeBSyikAke75LU0rhL+wj7GJ6SgpYHR3xJHDc9xcQXNpOU0A5E7SDAfM4es/1J+gEmwwzON9m+oJyk2F+ZxvsPUEHWYc0k+zarbojW9bgPuQFUmHNJPs2qjhA8NcHHqDKTerY47ulcrqbOOXZbbeEcuy228LG1lBteRRWUG15Fa9P1n21suXZbbeEcuy228LG1lBteRRWUG15FOn6dtbLl2W23hHLsttvCykCO2IKWGkA0aMq5RZdCYS1zqCOvIU6vp21sOXZbbeEcuy228LG1lBteRRWUG15FOn6dtbLl2W23hHLsttvCxtZQbXkVFYwbXkU6fp21suXZbbeFHLsttvCx1YwbXkVaTp+nbWpDgcoNI0jKucu7CPsX+krhNnZN/neu0t7CPsX+krGzV01l3C/AfM4es/en6QYD5mzWfvT9QkJNhfmcb7D1BOUmwvzON9h6gg6zDmkn2bUswq9k7M70zmHNJPs2pZhV7J2Z3q/H6U5PLFIQhdTAIQhA7mTszr/gLxKpsc97nh4AcaaCCvcydmdb8BMFAT1O6224oqd1ttxTdCkJ6odbbcUVQ6224puhAoqh1ttxTZCvSCRtiglxIoNGSjQot1N0k3/DCbOyb/O9dpZ2EfYv9JUQIQhtDASQNPWiV9hH2L/SVyZXddM/kUcB8zZrP3p+kGA2Zs1370/UJCT4XZnG+w3hOEnwuzONqjeEHSYc0k+zalmFXsnZnemcw5pJ9m1LcKGkggCkmGaAOvrV+P0pyeWJQuvNonw3XFHNonw3XFdTByQuvNonw3XFHNonw3XFA1mXszr/AICqy2WRGxHNa6gA5BkVyaGOawhwION78nuCuFg94FwQIefxbZ8lHP4ts+Sfcm2yLgo5NtkXBAi5/FtnyRz+LbPknvJiyLgpbCByBoJ0AAlBykjy5jSTSSMpTyZvZdrfhLObv+G7wlM5pYWtdjAj9XvFHuWXJf8AK+H6v0rzKuwlGxf6SppXmU9hKNi/0lc7dRwGzNmu/etAs/gNmbNd+9aBAJPhdmcbVG8Jwk+F2Zx9Ubwg6TDmkn2bVRwgeGkOPUGUm9XphzST7NqX4SQ8ehtNGMyin+Vfj9KcnkmrSDaNxUVnCtG4qrU5+ILioqg/EFxXUwW6zhaTcVFZwtJuKq1QfiC4oqg/EFxQWqzhaTcUVlC0m4qrVB+ILioqk/EFxQWqyhaTcUVlC0m4qrVJ+ILiiqTbFyC1WULSbimEzxmxHtc3qpI0e5JaqNsXJtMUDknNbTTlJp6vcq5flTj+tJSopQoXI6QolHYSjYv9JRSiP2Eo2L/SUFLAXM2a7960Cz+AuZs1371oEAk+FuZx9UbwnCT4W5nH1RvCD3MWaSfZtVOe/bbq/lXJjzST7NqWYTPIFINBEPIf5WnF6U5PKohZ7nkW2Uc8i2yulg0CFn+eRbZRzyLbKB+hIOeRbZRzyLbKB+oSHnkW2Uc8i2ygfL1Biljg4UUjT1LP88i2yjncW2VA1VaRNDbirkglLogJdRkNGT7LE87i2ytfM5/S7W/Cy5MZMf40wytphSpjdhKNi/0leVMbsJRsX+krBsqYC5m3XfvWgWewFzNuu/etCgEowszOPqjeE3SjCzM4+qN4QTMmaSfZtVKe/abq/lXZkzST7NqXz9EDSHHqDKTetOL0pyeVDFGgeSMUaB5KnWcL6rlFZwvnculguYo0DyRijQPJU6zhfO5RWUL53ILmKNA8kYo0DyVOsofzuRWUP53ILeKNA8lnZbPsaTyx0OUSZsCbWsBrCJjNh8oQKGYx/T15E4ZL4biGimkmgZEk/wAvf6N+3hetUzysm1sJu6WcGZwlssiSgRpAYMnhkc1jhrsWUMJNDgTkOQA5NK0HNX/DNyt4LZjJP+aF6QmaynLWnXCDmj/hm5Mpshua1wcCKXe/J7ldUKMuS2aTMJLtKmL2Eo2L/SV5XqJ2Eo2L/SVkup4CZm3aP3rQrPYCZm3aP3rQqQJRhZmcfVG8JulGFmZx9X8hATLmkn2bUtwgZj0NpoxmUU/ymMzZnJ9m1TKJIyIQXU0gUZDQrYXV2rnNzTG1T+5/VFVfuf1Wsq2F9V6irYX1XrbtxZddZSqv3P6qKq/c/qtXVsL6r1FWw/qvU9uJ11laq/c/qiq/r8lqquh/Veoq6H9V6duJ11mIU3Yrg7HpxSD1JT/l3/SP28L1reVdD+q9YX/JbocugRJikR5WccaHGEnP6f8AzBDicY0Dq+azzzmU1FsMLK2WC2YyT/mhekJms3gVPUnjwWyOFExpRIIUOFKodBHJxAMUinqOVp6tC0iyahQhCgC9ROwlGxf6SvC9v7CUbF/pKCpgJmbdo/etCs7gHmbdo/etEpAlGFeZx9T8hNiaElwrjt5pGb7y38hB7mfM5Ps27l3pVeaMzk2zbuXZBKilQopQTSoQoQCEKEAqQmmTCOZZzeHzotxDKMUcri9VGNoV1QoFKQzTJZM+JFk8nhwYkc40Z7GhrohpJpcff1lXVCEAhQhAL2/sJRsX+krwvb+wlGxf6SgqYB5m3aP3rRLNYCRAJIATl5R+9aVSKkrcVmsIS50GIACcnUMq1sSGHdapR5ACgz014UyOHAhQogiY0Nga6htIpVnpbINEXwHiu8SZmWW3BcHTMyy24IDpZINETwHijpZILMTwHioqZlltwRUzLLbggnpZILMXwHijpZILMXwHiipm2W3BFTNstuCCOlc32YvgPFHSub7MXwHipqdtkXBFTtsi4II6VzfZi+A8UdK5vsxfAeKmp22RcEVO2yLggjpVN9mL4DxR0qm+zF8B4qanbZFwRU7bIuCDz0qm+zF8B4o6VTfZi+A8V6qdtkeSKnbZHkoEdKpvsxfAeK5ynCqRGFFYwRA6JDc0foyUlpA9/wA13bM7dA8l3hTQ2yLgpCrBMObAaCCKXOIp0H3rWSVxIXGBIQ1XGNA6kH//2Q=="/>
          <p:cNvSpPr>
            <a:spLocks noChangeAspect="1" noChangeArrowheads="1"/>
          </p:cNvSpPr>
          <p:nvPr/>
        </p:nvSpPr>
        <p:spPr bwMode="auto">
          <a:xfrm>
            <a:off x="155575" y="-906463"/>
            <a:ext cx="1895475" cy="18954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pic>
        <p:nvPicPr>
          <p:cNvPr id="22530" name="Picture 2" descr="http://images.clipartpanda.com/internet-clipart-learning_on_the_computer_in_an_internet_online_school_0521-1004-3015-4142_SM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348880"/>
            <a:ext cx="3024336" cy="3206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268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lv-LV" dirty="0"/>
              <a:t>Attīstīt prasmi veidot vēres</a:t>
            </a:r>
          </a:p>
          <a:p>
            <a:pPr lvl="0"/>
            <a:r>
              <a:rPr lang="lv-LV" dirty="0"/>
              <a:t>Nostiprināt prasmi dokumenta tekstu sadalīt pa lappusēm</a:t>
            </a:r>
          </a:p>
          <a:p>
            <a:pPr lvl="0"/>
            <a:r>
              <a:rPr lang="lv-LV" dirty="0"/>
              <a:t>Padziļināt teksta formatēšanas prasmes</a:t>
            </a:r>
          </a:p>
          <a:p>
            <a:pPr lvl="0"/>
            <a:r>
              <a:rPr lang="lv-LV" dirty="0"/>
              <a:t>Nostiprināt prasmi lietot teksta pareizrakstības pārbaudes līdzekļus</a:t>
            </a:r>
          </a:p>
          <a:p>
            <a:pPr lvl="0"/>
            <a:r>
              <a:rPr lang="lv-LV" dirty="0"/>
              <a:t>Nostiprināt prasmi lietot formulu redaktoru</a:t>
            </a:r>
          </a:p>
          <a:p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4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Stundas uzdevumi</a:t>
            </a:r>
          </a:p>
        </p:txBody>
      </p:sp>
    </p:spTree>
    <p:extLst>
      <p:ext uri="{BB962C8B-B14F-4D97-AF65-F5344CB8AC3E}">
        <p14:creationId xmlns:p14="http://schemas.microsoft.com/office/powerpoint/2010/main" val="3660632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Vai grāmata, žurnāls vai laikraksts arī uzskatāms par teksta dokumentu?</a:t>
            </a:r>
          </a:p>
          <a:p>
            <a:r>
              <a:rPr lang="lv-LV" dirty="0"/>
              <a:t>Kādus lielākus teksta dokumentus skolēniem var būt nepieciešams veidot?</a:t>
            </a:r>
          </a:p>
          <a:p>
            <a:r>
              <a:rPr lang="lv-LV" dirty="0"/>
              <a:t>Kādi elementi ir raksturīgi tieši lieliem teksta dokumentiem?</a:t>
            </a:r>
          </a:p>
          <a:p>
            <a:endParaRPr lang="lv-LV" dirty="0"/>
          </a:p>
          <a:p>
            <a:pPr lvl="0"/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5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Teksta dokumenti</a:t>
            </a:r>
          </a:p>
        </p:txBody>
      </p:sp>
      <p:pic>
        <p:nvPicPr>
          <p:cNvPr id="5" name="Picture 2" descr="http://clipartix.com/wp-content/uploads/2016/05/Clip-art-books-with-disc-free-clipart-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869160"/>
            <a:ext cx="2150948" cy="1111324"/>
          </a:xfrm>
          <a:prstGeom prst="rect">
            <a:avLst/>
          </a:prstGeom>
          <a:noFill/>
        </p:spPr>
      </p:pic>
      <p:pic>
        <p:nvPicPr>
          <p:cNvPr id="6" name="Picture 4" descr="http://thumbs.dreamstime.com/x/men-reading-news-1716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221088"/>
            <a:ext cx="2376264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4608512"/>
          </a:xfrm>
        </p:spPr>
        <p:txBody>
          <a:bodyPr>
            <a:normAutofit/>
          </a:bodyPr>
          <a:lstStyle/>
          <a:p>
            <a:pPr marL="360363" indent="-360363"/>
            <a:r>
              <a:rPr lang="lv-LV" dirty="0"/>
              <a:t>Titullapa</a:t>
            </a:r>
          </a:p>
          <a:p>
            <a:pPr marL="760413" lvl="1" indent="-360363"/>
            <a:r>
              <a:rPr lang="lv-LV" dirty="0"/>
              <a:t>Nosaukums</a:t>
            </a:r>
          </a:p>
          <a:p>
            <a:pPr marL="760413" lvl="1" indent="-360363"/>
            <a:r>
              <a:rPr lang="lv-LV" dirty="0"/>
              <a:t>Autors</a:t>
            </a:r>
          </a:p>
          <a:p>
            <a:pPr marL="760413" lvl="1" indent="-360363"/>
            <a:r>
              <a:rPr lang="lv-LV" dirty="0"/>
              <a:t>Izdošanas gads</a:t>
            </a:r>
          </a:p>
          <a:p>
            <a:pPr marL="360363" indent="-360363"/>
            <a:r>
              <a:rPr lang="lv-LV" dirty="0"/>
              <a:t>Galvene un kājene</a:t>
            </a:r>
          </a:p>
          <a:p>
            <a:pPr marL="760413" lvl="1" indent="-360363"/>
            <a:r>
              <a:rPr lang="lv-LV" dirty="0"/>
              <a:t>Numurētas lapas</a:t>
            </a:r>
          </a:p>
          <a:p>
            <a:pPr marL="760413" lvl="1" indent="-360363"/>
            <a:r>
              <a:rPr lang="lv-LV" dirty="0"/>
              <a:t>Teksts</a:t>
            </a:r>
          </a:p>
          <a:p>
            <a:pPr marL="360363" indent="-360363"/>
            <a:r>
              <a:rPr lang="lv-LV" dirty="0"/>
              <a:t>Satura rādītājs (grāmatā)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6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Atrastie elementi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429000"/>
            <a:ext cx="55446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208823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lv-LV" dirty="0"/>
              <a:t>Vēre (</a:t>
            </a:r>
            <a:r>
              <a:rPr lang="lv-LV" i="1" dirty="0" err="1"/>
              <a:t>Footnote</a:t>
            </a:r>
            <a:r>
              <a:rPr lang="lv-LV" dirty="0"/>
              <a:t>) sastāv no divām daļām:</a:t>
            </a:r>
          </a:p>
          <a:p>
            <a:pPr lvl="0"/>
            <a:r>
              <a:rPr lang="lv-LV" b="1" dirty="0"/>
              <a:t>Vēres atsauces </a:t>
            </a:r>
            <a:r>
              <a:rPr lang="lv-LV" dirty="0"/>
              <a:t>aizzīmes (parasti skaitlis), kas tiek novietota pie paskaidrojamā teksta</a:t>
            </a:r>
          </a:p>
          <a:p>
            <a:r>
              <a:rPr lang="lv-LV" b="1" dirty="0"/>
              <a:t>Vēres teksta</a:t>
            </a:r>
            <a:r>
              <a:rPr lang="lv-LV" dirty="0"/>
              <a:t>, kas tiek novietots lappuses apakšā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7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Vēre</a:t>
            </a:r>
          </a:p>
        </p:txBody>
      </p:sp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6660232" y="4293096"/>
            <a:ext cx="2016224" cy="936104"/>
          </a:xfrm>
          <a:prstGeom prst="wedgeEllipseCallout">
            <a:avLst>
              <a:gd name="adj1" fmla="val -122700"/>
              <a:gd name="adj2" fmla="val -31875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Vēres aizzīme</a:t>
            </a:r>
            <a:endParaRPr kumimoji="0" lang="lv-LV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4572000" y="5013176"/>
            <a:ext cx="1872208" cy="936104"/>
          </a:xfrm>
          <a:prstGeom prst="wedgeEllipseCallout">
            <a:avLst>
              <a:gd name="adj1" fmla="val -127993"/>
              <a:gd name="adj2" fmla="val -1560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Vēres teksts</a:t>
            </a:r>
            <a:endParaRPr kumimoji="0" lang="lv-LV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12777"/>
            <a:ext cx="8382000" cy="1296144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8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Lappuses pārtraukuma rakstzīme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96952"/>
            <a:ext cx="8053818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2051720" y="5013176"/>
            <a:ext cx="1584176" cy="576064"/>
          </a:xfrm>
          <a:prstGeom prst="wedgeEllipseCallout">
            <a:avLst>
              <a:gd name="adj1" fmla="val -42713"/>
              <a:gd name="adj2" fmla="val -154608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2.</a:t>
            </a:r>
            <a:endParaRPr kumimoji="0" lang="lv-LV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6732240" y="4941168"/>
            <a:ext cx="1512168" cy="504056"/>
          </a:xfrm>
          <a:prstGeom prst="wedgeEllipseCallout">
            <a:avLst>
              <a:gd name="adj1" fmla="val 66047"/>
              <a:gd name="adj2" fmla="val -205825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1.</a:t>
            </a:r>
            <a:endParaRPr kumimoji="0" lang="lv-LV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12776"/>
            <a:ext cx="8839200" cy="4713387"/>
          </a:xfrm>
        </p:spPr>
        <p:txBody>
          <a:bodyPr/>
          <a:lstStyle/>
          <a:p>
            <a:pPr marL="0" indent="0">
              <a:buNone/>
            </a:pPr>
            <a:r>
              <a:rPr lang="lv-LV" dirty="0"/>
              <a:t>Kādām valodām iespējama pareizrakstības pārbaude?</a:t>
            </a:r>
          </a:p>
          <a:p>
            <a:pPr marL="361950" indent="-361950"/>
            <a:r>
              <a:rPr lang="lv-LV" dirty="0"/>
              <a:t>Attēlā redzamajā gadījumā</a:t>
            </a:r>
          </a:p>
          <a:p>
            <a:pPr marL="361950" indent="-361950"/>
            <a:r>
              <a:rPr lang="lv-LV" dirty="0"/>
              <a:t>Savā datorā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9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Pareizrakstības pārbaudes iespējas</a:t>
            </a:r>
          </a:p>
        </p:txBody>
      </p:sp>
      <p:sp>
        <p:nvSpPr>
          <p:cNvPr id="12290" name="AutoShape 2" descr="Att&amp;emacr;lu rezult&amp;amacr;ti vaic&amp;amacr;jumam “spell check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sp>
        <p:nvSpPr>
          <p:cNvPr id="12292" name="AutoShape 4" descr="Att&amp;emacr;lu rezult&amp;amacr;ti vaic&amp;amacr;jumam “spell check”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v-LV"/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780928"/>
            <a:ext cx="493342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789040"/>
            <a:ext cx="151216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10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Pareizrakstības pārbaudes rezultāti</a:t>
            </a: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36912"/>
            <a:ext cx="8136904" cy="2125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7092280" y="1412776"/>
            <a:ext cx="1152128" cy="504056"/>
          </a:xfrm>
          <a:prstGeom prst="wedgeEllipseCallout">
            <a:avLst>
              <a:gd name="adj1" fmla="val -39002"/>
              <a:gd name="adj2" fmla="val 206061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1. 1.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utoShape 2"/>
          <p:cNvSpPr>
            <a:spLocks noChangeArrowheads="1"/>
          </p:cNvSpPr>
          <p:nvPr/>
        </p:nvSpPr>
        <p:spPr bwMode="auto">
          <a:xfrm>
            <a:off x="1547664" y="1700808"/>
            <a:ext cx="1008112" cy="504056"/>
          </a:xfrm>
          <a:prstGeom prst="wedgeEllipseCallout">
            <a:avLst>
              <a:gd name="adj1" fmla="val 60134"/>
              <a:gd name="adj2" fmla="val 207549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2. 1.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auto">
          <a:xfrm>
            <a:off x="3563888" y="1700808"/>
            <a:ext cx="1080120" cy="504056"/>
          </a:xfrm>
          <a:prstGeom prst="wedgeEllipseCallout">
            <a:avLst>
              <a:gd name="adj1" fmla="val 42605"/>
              <a:gd name="adj2" fmla="val 229185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2. 2.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AutoShape 2"/>
          <p:cNvSpPr>
            <a:spLocks noChangeArrowheads="1"/>
          </p:cNvSpPr>
          <p:nvPr/>
        </p:nvSpPr>
        <p:spPr bwMode="auto">
          <a:xfrm>
            <a:off x="5652120" y="1988840"/>
            <a:ext cx="1080120" cy="504056"/>
          </a:xfrm>
          <a:prstGeom prst="wedgeEllipseCallout">
            <a:avLst>
              <a:gd name="adj1" fmla="val -132778"/>
              <a:gd name="adj2" fmla="val 259888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3. 1.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auto">
          <a:xfrm>
            <a:off x="7236296" y="4941168"/>
            <a:ext cx="1224136" cy="504056"/>
          </a:xfrm>
          <a:prstGeom prst="wedgeEllipseCallout">
            <a:avLst>
              <a:gd name="adj1" fmla="val -80482"/>
              <a:gd name="adj2" fmla="val -262124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3. 2.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2"/>
          <p:cNvSpPr>
            <a:spLocks noChangeArrowheads="1"/>
          </p:cNvSpPr>
          <p:nvPr/>
        </p:nvSpPr>
        <p:spPr bwMode="auto">
          <a:xfrm>
            <a:off x="1187624" y="5373216"/>
            <a:ext cx="1080120" cy="504056"/>
          </a:xfrm>
          <a:prstGeom prst="wedgeEllipseCallout">
            <a:avLst>
              <a:gd name="adj1" fmla="val -62189"/>
              <a:gd name="adj2" fmla="val -262124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4. 1</a:t>
            </a:r>
            <a:r>
              <a:rPr kumimoji="0" lang="lv-LV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.</a:t>
            </a:r>
            <a:endParaRPr kumimoji="0" lang="lv-LV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"/>
          <p:cNvSpPr>
            <a:spLocks noChangeArrowheads="1"/>
          </p:cNvSpPr>
          <p:nvPr/>
        </p:nvSpPr>
        <p:spPr bwMode="auto">
          <a:xfrm>
            <a:off x="2987824" y="5517232"/>
            <a:ext cx="1080120" cy="504056"/>
          </a:xfrm>
          <a:prstGeom prst="wedgeEllipseCallout">
            <a:avLst>
              <a:gd name="adj1" fmla="val -36822"/>
              <a:gd name="adj2" fmla="val -224489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5. 1.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2"/>
          <p:cNvSpPr>
            <a:spLocks noChangeArrowheads="1"/>
          </p:cNvSpPr>
          <p:nvPr/>
        </p:nvSpPr>
        <p:spPr bwMode="auto">
          <a:xfrm>
            <a:off x="5652120" y="5301208"/>
            <a:ext cx="1008112" cy="504056"/>
          </a:xfrm>
          <a:prstGeom prst="wedgeEllipseCallout">
            <a:avLst>
              <a:gd name="adj1" fmla="val -3160"/>
              <a:gd name="adj2" fmla="val -253202"/>
            </a:avLst>
          </a:prstGeom>
          <a:solidFill>
            <a:srgbClr val="C6D9F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lv-LV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4. 2.</a:t>
            </a:r>
            <a:endParaRPr kumimoji="0" lang="lv-LV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/>
              <a:t>Kādos mācību priekšmetos ir lietotas formulas aprēķinu veikšanai?</a:t>
            </a:r>
          </a:p>
          <a:p>
            <a:r>
              <a:rPr lang="lv-LV" dirty="0"/>
              <a:t>Matemātika</a:t>
            </a:r>
          </a:p>
          <a:p>
            <a:r>
              <a:rPr lang="lv-LV" dirty="0"/>
              <a:t>...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11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Formulu izmantošana aprēķiniem</a:t>
            </a:r>
          </a:p>
        </p:txBody>
      </p:sp>
      <p:pic>
        <p:nvPicPr>
          <p:cNvPr id="5" name="Picture 4" descr="xcgnK5L9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140968"/>
            <a:ext cx="3312368" cy="22594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12777"/>
            <a:ext cx="8382000" cy="1872208"/>
          </a:xfrm>
        </p:spPr>
        <p:txBody>
          <a:bodyPr/>
          <a:lstStyle/>
          <a:p>
            <a:r>
              <a:rPr lang="lv-LV" dirty="0"/>
              <a:t>Atvērt datni </a:t>
            </a:r>
            <a:r>
              <a:rPr lang="lv-LV" i="1" dirty="0"/>
              <a:t>8K_02_02_V2_Sagatave.docx</a:t>
            </a:r>
          </a:p>
          <a:p>
            <a:r>
              <a:rPr lang="lv-LV" dirty="0"/>
              <a:t>Pēc dotā attēla katrā no tabulām izveidot formulas rindā, kuras numurs ir 1.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12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Formulu veidošanas vingrinājums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92996"/>
            <a:ext cx="2232248" cy="972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924944"/>
            <a:ext cx="329068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5085184"/>
            <a:ext cx="1942311" cy="915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5085184"/>
            <a:ext cx="1584176" cy="94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4437112"/>
            <a:ext cx="8299648" cy="1512168"/>
          </a:xfrm>
        </p:spPr>
        <p:txBody>
          <a:bodyPr>
            <a:normAutofit/>
          </a:bodyPr>
          <a:lstStyle/>
          <a:p>
            <a:r>
              <a:rPr lang="lv-LV" dirty="0"/>
              <a:t>Atvērt vingrojumu attēla datni </a:t>
            </a:r>
            <a:r>
              <a:rPr lang="lv-LV" i="1" dirty="0"/>
              <a:t>8K_02_02_V3.png</a:t>
            </a:r>
          </a:p>
          <a:p>
            <a:r>
              <a:rPr lang="lv-LV" dirty="0"/>
              <a:t>Izpildīt katru vingrojumu norādīto reižu skaitu</a:t>
            </a:r>
          </a:p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13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Dinamiskā pauze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268760"/>
            <a:ext cx="5038725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8P_02_02_V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8185664" cy="432048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14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Vingrojumi plaukstām un  pirkstiem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12776"/>
            <a:ext cx="8382000" cy="4968552"/>
          </a:xfrm>
        </p:spPr>
        <p:txBody>
          <a:bodyPr>
            <a:normAutofit/>
          </a:bodyPr>
          <a:lstStyle/>
          <a:p>
            <a:pPr lvl="0"/>
            <a:r>
              <a:rPr lang="lv-LV" dirty="0"/>
              <a:t>Uzdevumi atrodas datnē </a:t>
            </a:r>
            <a:r>
              <a:rPr lang="lv-LV" i="1" dirty="0"/>
              <a:t>8K_02_02_U1_Izdale.docx</a:t>
            </a:r>
          </a:p>
          <a:p>
            <a:pPr lvl="0"/>
            <a:r>
              <a:rPr lang="lv-LV" dirty="0"/>
              <a:t>Darbam nepieciešamais teksts datnēs:</a:t>
            </a:r>
          </a:p>
          <a:p>
            <a:pPr lvl="1"/>
            <a:r>
              <a:rPr lang="lv-LV" i="1" dirty="0"/>
              <a:t>8K_02_02_U1_Sagatave.docx</a:t>
            </a:r>
          </a:p>
          <a:p>
            <a:pPr lvl="1"/>
            <a:r>
              <a:rPr lang="lv-LV" i="1" dirty="0"/>
              <a:t>8K_02_02_V2_Sagatave.docx</a:t>
            </a:r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15</a:t>
            </a:fld>
            <a:endParaRPr lang="lv-LV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Patstāvīgais darbs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atura vietturi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/>
              <a:t>Kurš uzdevums bija visvieglākais?</a:t>
            </a:r>
          </a:p>
          <a:p>
            <a:r>
              <a:rPr lang="lv-LV" dirty="0"/>
              <a:t>Kurš uzdevums sagādāja vislielākās grūtības?</a:t>
            </a:r>
          </a:p>
          <a:p>
            <a:r>
              <a:rPr lang="lv-LV" dirty="0"/>
              <a:t>Kuras lietas izdevās apgūt un kuras ne? </a:t>
            </a:r>
          </a:p>
          <a:p>
            <a:endParaRPr lang="lv-LV" dirty="0"/>
          </a:p>
        </p:txBody>
      </p:sp>
      <p:sp>
        <p:nvSpPr>
          <p:cNvPr id="3" name="Slaida numura vietturis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EC48EC-EDB5-4FED-AFAF-3607ABDB39EF}" type="slidenum">
              <a:rPr lang="lv-LV" smtClean="0"/>
              <a:pPr/>
              <a:t>16</a:t>
            </a:fld>
            <a:endParaRPr lang="lv-LV" dirty="0"/>
          </a:p>
        </p:txBody>
      </p:sp>
      <p:sp>
        <p:nvSpPr>
          <p:cNvPr id="4" name="Virsrakst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Kopsavilkums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941168"/>
            <a:ext cx="1512168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01008"/>
            <a:ext cx="1584176" cy="9419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013176"/>
            <a:ext cx="4137187" cy="1152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3284984"/>
            <a:ext cx="5312839" cy="1255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94416329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S_6_9">
  <a:themeElements>
    <a:clrScheme name="StartIT2">
      <a:dk1>
        <a:srgbClr val="000000"/>
      </a:dk1>
      <a:lt1>
        <a:srgbClr val="FFFFFF"/>
      </a:lt1>
      <a:dk2>
        <a:srgbClr val="000000"/>
      </a:dk2>
      <a:lt2>
        <a:srgbClr val="094499"/>
      </a:lt2>
      <a:accent1>
        <a:srgbClr val="094499"/>
      </a:accent1>
      <a:accent2>
        <a:srgbClr val="0E66E5"/>
      </a:accent2>
      <a:accent3>
        <a:srgbClr val="97BEF8"/>
      </a:accent3>
      <a:accent4>
        <a:srgbClr val="B9D4FA"/>
      </a:accent4>
      <a:accent5>
        <a:srgbClr val="5294F4"/>
      </a:accent5>
      <a:accent6>
        <a:srgbClr val="5294F4"/>
      </a:accent6>
      <a:hlink>
        <a:srgbClr val="094499"/>
      </a:hlink>
      <a:folHlink>
        <a:srgbClr val="B9D4FA"/>
      </a:folHlink>
    </a:clrScheme>
    <a:fontScheme name="Default Design">
      <a:majorFont>
        <a:latin typeface="Consolas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  <a:effectLst/>
      </a:spPr>
      <a:bodyPr rtlCol="0" anchor="ctr"/>
      <a:lstStyle>
        <a:defPPr algn="ctr">
          <a:defRPr dirty="0" err="1" smtClean="0">
            <a:solidFill>
              <a:schemeClr val="tx1"/>
            </a:solidFill>
            <a:latin typeface="Calibri" panose="020F050202020403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E52A2488-2CEE-4F43-9AC1-23D2A225A4F8}" vid="{00ACAD91-3DF1-41CD-8FD6-14815AADA0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MASTERS_6_9</Template>
  <TotalTime>835</TotalTime>
  <Words>559</Words>
  <Application>Microsoft Office PowerPoint</Application>
  <PresentationFormat>Экран (4:3)</PresentationFormat>
  <Paragraphs>109</Paragraphs>
  <Slides>16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Consolas</vt:lpstr>
      <vt:lpstr>Verdana</vt:lpstr>
      <vt:lpstr>MASTERS_6_9</vt:lpstr>
      <vt:lpstr>Презентация PowerPoint</vt:lpstr>
      <vt:lpstr>Mājas darbs</vt:lpstr>
      <vt:lpstr>Stundas mērķis </vt:lpstr>
      <vt:lpstr>Stundas uzdevumi</vt:lpstr>
      <vt:lpstr>Teksta dokumenti</vt:lpstr>
      <vt:lpstr>Atrastie elementi</vt:lpstr>
      <vt:lpstr>Vēre</vt:lpstr>
      <vt:lpstr>Lappuses pārtraukuma rakstzīme</vt:lpstr>
      <vt:lpstr>Pareizrakstības pārbaudes iespējas</vt:lpstr>
      <vt:lpstr>Pareizrakstības pārbaudes rezultāti</vt:lpstr>
      <vt:lpstr>Formulu izmantošana aprēķiniem</vt:lpstr>
      <vt:lpstr>Formulu veidošanas vingrinājums</vt:lpstr>
      <vt:lpstr>Dinamiskā pauze</vt:lpstr>
      <vt:lpstr>Vingrojumi plaukstām un  pirkstiem</vt:lpstr>
      <vt:lpstr>Patstāvīgais darbs</vt:lpstr>
      <vt:lpstr>Kopsavilkums</vt:lpstr>
    </vt:vector>
  </TitlesOfParts>
  <Company>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Mareks Kolosovskis</cp:lastModifiedBy>
  <cp:revision>9</cp:revision>
  <dcterms:created xsi:type="dcterms:W3CDTF">2016-07-22T06:00:37Z</dcterms:created>
  <dcterms:modified xsi:type="dcterms:W3CDTF">2024-09-22T11:08:31Z</dcterms:modified>
</cp:coreProperties>
</file>